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72" r:id="rId3"/>
    <p:sldId id="257" r:id="rId4"/>
    <p:sldId id="258" r:id="rId5"/>
    <p:sldId id="259" r:id="rId6"/>
    <p:sldId id="260" r:id="rId7"/>
    <p:sldId id="261" r:id="rId8"/>
    <p:sldId id="262" r:id="rId9"/>
    <p:sldId id="263" r:id="rId10"/>
    <p:sldId id="264" r:id="rId11"/>
    <p:sldId id="266" r:id="rId12"/>
    <p:sldId id="267" r:id="rId13"/>
    <p:sldId id="268" r:id="rId14"/>
    <p:sldId id="269" r:id="rId15"/>
    <p:sldId id="271" r:id="rId16"/>
  </p:sldIdLst>
  <p:sldSz cx="14630400" cy="8229600"/>
  <p:notesSz cx="8229600" cy="14630400"/>
  <p:embeddedFontLst>
    <p:embeddedFont>
      <p:font typeface="Raleway" pitchFamily="2" charset="0"/>
      <p:regular r:id="rId18"/>
    </p:embeddedFont>
    <p:embeddedFont>
      <p:font typeface="Raleway Light" pitchFamily="2" charset="0"/>
      <p:regular r:id="rId19"/>
      <p:italic r:id="rId20"/>
    </p:embeddedFont>
    <p:embeddedFont>
      <p:font typeface="Roboto" panose="02000000000000000000" pitchFamily="2" charset="0"/>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5F21D2-A5AA-445B-A0FF-60E8025259C6}" v="2" dt="2025-11-26T08:06:35.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5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ana Murugan" userId="5165124a48bd5df2" providerId="LiveId" clId="{509E0E07-219E-4CAE-B490-28F6FB35EC62}"/>
    <pc:docChg chg="undo custSel addSld delSld modSld">
      <pc:chgData name="Archana Murugan" userId="5165124a48bd5df2" providerId="LiveId" clId="{509E0E07-219E-4CAE-B490-28F6FB35EC62}" dt="2025-11-26T08:06:35.874" v="25"/>
      <pc:docMkLst>
        <pc:docMk/>
      </pc:docMkLst>
      <pc:sldChg chg="modSp mod">
        <pc:chgData name="Archana Murugan" userId="5165124a48bd5df2" providerId="LiveId" clId="{509E0E07-219E-4CAE-B490-28F6FB35EC62}" dt="2025-11-26T07:51:26.515" v="24" actId="1076"/>
        <pc:sldMkLst>
          <pc:docMk/>
          <pc:sldMk cId="0" sldId="258"/>
        </pc:sldMkLst>
        <pc:spChg chg="mod">
          <ac:chgData name="Archana Murugan" userId="5165124a48bd5df2" providerId="LiveId" clId="{509E0E07-219E-4CAE-B490-28F6FB35EC62}" dt="2025-11-26T07:51:26.515" v="24" actId="1076"/>
          <ac:spMkLst>
            <pc:docMk/>
            <pc:sldMk cId="0" sldId="258"/>
            <ac:spMk id="6" creationId="{00000000-0000-0000-0000-000000000000}"/>
          </ac:spMkLst>
        </pc:spChg>
        <pc:spChg chg="mod">
          <ac:chgData name="Archana Murugan" userId="5165124a48bd5df2" providerId="LiveId" clId="{509E0E07-219E-4CAE-B490-28F6FB35EC62}" dt="2025-11-26T07:51:26.515" v="24" actId="1076"/>
          <ac:spMkLst>
            <pc:docMk/>
            <pc:sldMk cId="0" sldId="258"/>
            <ac:spMk id="7" creationId="{00000000-0000-0000-0000-000000000000}"/>
          </ac:spMkLst>
        </pc:spChg>
        <pc:spChg chg="mod">
          <ac:chgData name="Archana Murugan" userId="5165124a48bd5df2" providerId="LiveId" clId="{509E0E07-219E-4CAE-B490-28F6FB35EC62}" dt="2025-11-26T07:51:26.515" v="24" actId="1076"/>
          <ac:spMkLst>
            <pc:docMk/>
            <pc:sldMk cId="0" sldId="258"/>
            <ac:spMk id="9" creationId="{00000000-0000-0000-0000-000000000000}"/>
          </ac:spMkLst>
        </pc:spChg>
        <pc:spChg chg="mod">
          <ac:chgData name="Archana Murugan" userId="5165124a48bd5df2" providerId="LiveId" clId="{509E0E07-219E-4CAE-B490-28F6FB35EC62}" dt="2025-11-26T07:51:26.515" v="24" actId="1076"/>
          <ac:spMkLst>
            <pc:docMk/>
            <pc:sldMk cId="0" sldId="258"/>
            <ac:spMk id="10" creationId="{00000000-0000-0000-0000-000000000000}"/>
          </ac:spMkLst>
        </pc:spChg>
        <pc:spChg chg="mod">
          <ac:chgData name="Archana Murugan" userId="5165124a48bd5df2" providerId="LiveId" clId="{509E0E07-219E-4CAE-B490-28F6FB35EC62}" dt="2025-11-26T07:51:26.515" v="24" actId="1076"/>
          <ac:spMkLst>
            <pc:docMk/>
            <pc:sldMk cId="0" sldId="258"/>
            <ac:spMk id="11" creationId="{00000000-0000-0000-0000-000000000000}"/>
          </ac:spMkLst>
        </pc:spChg>
        <pc:spChg chg="mod">
          <ac:chgData name="Archana Murugan" userId="5165124a48bd5df2" providerId="LiveId" clId="{509E0E07-219E-4CAE-B490-28F6FB35EC62}" dt="2025-11-26T07:51:26.515" v="24" actId="1076"/>
          <ac:spMkLst>
            <pc:docMk/>
            <pc:sldMk cId="0" sldId="258"/>
            <ac:spMk id="14" creationId="{00000000-0000-0000-0000-000000000000}"/>
          </ac:spMkLst>
        </pc:spChg>
        <pc:spChg chg="mod">
          <ac:chgData name="Archana Murugan" userId="5165124a48bd5df2" providerId="LiveId" clId="{509E0E07-219E-4CAE-B490-28F6FB35EC62}" dt="2025-11-26T07:51:26.515" v="24" actId="1076"/>
          <ac:spMkLst>
            <pc:docMk/>
            <pc:sldMk cId="0" sldId="258"/>
            <ac:spMk id="15" creationId="{00000000-0000-0000-0000-000000000000}"/>
          </ac:spMkLst>
        </pc:spChg>
        <pc:spChg chg="mod">
          <ac:chgData name="Archana Murugan" userId="5165124a48bd5df2" providerId="LiveId" clId="{509E0E07-219E-4CAE-B490-28F6FB35EC62}" dt="2025-11-26T07:51:26.515" v="24" actId="1076"/>
          <ac:spMkLst>
            <pc:docMk/>
            <pc:sldMk cId="0" sldId="258"/>
            <ac:spMk id="17" creationId="{00000000-0000-0000-0000-000000000000}"/>
          </ac:spMkLst>
        </pc:spChg>
        <pc:spChg chg="mod">
          <ac:chgData name="Archana Murugan" userId="5165124a48bd5df2" providerId="LiveId" clId="{509E0E07-219E-4CAE-B490-28F6FB35EC62}" dt="2025-11-26T07:51:26.515" v="24" actId="1076"/>
          <ac:spMkLst>
            <pc:docMk/>
            <pc:sldMk cId="0" sldId="258"/>
            <ac:spMk id="18" creationId="{00000000-0000-0000-0000-000000000000}"/>
          </ac:spMkLst>
        </pc:spChg>
        <pc:spChg chg="mod">
          <ac:chgData name="Archana Murugan" userId="5165124a48bd5df2" providerId="LiveId" clId="{509E0E07-219E-4CAE-B490-28F6FB35EC62}" dt="2025-11-26T07:51:26.515" v="24" actId="1076"/>
          <ac:spMkLst>
            <pc:docMk/>
            <pc:sldMk cId="0" sldId="258"/>
            <ac:spMk id="21" creationId="{00000000-0000-0000-0000-000000000000}"/>
          </ac:spMkLst>
        </pc:spChg>
      </pc:sldChg>
      <pc:sldChg chg="del">
        <pc:chgData name="Archana Murugan" userId="5165124a48bd5df2" providerId="LiveId" clId="{509E0E07-219E-4CAE-B490-28F6FB35EC62}" dt="2025-11-26T07:19:34.734" v="0" actId="2696"/>
        <pc:sldMkLst>
          <pc:docMk/>
          <pc:sldMk cId="0" sldId="265"/>
        </pc:sldMkLst>
      </pc:sldChg>
      <pc:sldChg chg="addSp delSp modSp mod">
        <pc:chgData name="Archana Murugan" userId="5165124a48bd5df2" providerId="LiveId" clId="{509E0E07-219E-4CAE-B490-28F6FB35EC62}" dt="2025-11-26T07:50:29.479" v="19" actId="478"/>
        <pc:sldMkLst>
          <pc:docMk/>
          <pc:sldMk cId="0" sldId="266"/>
        </pc:sldMkLst>
        <pc:spChg chg="del mod">
          <ac:chgData name="Archana Murugan" userId="5165124a48bd5df2" providerId="LiveId" clId="{509E0E07-219E-4CAE-B490-28F6FB35EC62}" dt="2025-11-26T07:47:24.660" v="5" actId="478"/>
          <ac:spMkLst>
            <pc:docMk/>
            <pc:sldMk cId="0" sldId="266"/>
            <ac:spMk id="4" creationId="{00000000-0000-0000-0000-000000000000}"/>
          </ac:spMkLst>
        </pc:spChg>
        <pc:spChg chg="del">
          <ac:chgData name="Archana Murugan" userId="5165124a48bd5df2" providerId="LiveId" clId="{509E0E07-219E-4CAE-B490-28F6FB35EC62}" dt="2025-11-26T07:47:20.704" v="3" actId="478"/>
          <ac:spMkLst>
            <pc:docMk/>
            <pc:sldMk cId="0" sldId="266"/>
            <ac:spMk id="5" creationId="{00000000-0000-0000-0000-000000000000}"/>
          </ac:spMkLst>
        </pc:spChg>
        <pc:spChg chg="add mod">
          <ac:chgData name="Archana Murugan" userId="5165124a48bd5df2" providerId="LiveId" clId="{509E0E07-219E-4CAE-B490-28F6FB35EC62}" dt="2025-11-26T07:50:11.923" v="17" actId="208"/>
          <ac:spMkLst>
            <pc:docMk/>
            <pc:sldMk cId="0" sldId="266"/>
            <ac:spMk id="10" creationId="{50517631-3E36-2627-6BA2-EC2A611D9BD1}"/>
          </ac:spMkLst>
        </pc:spChg>
        <pc:graphicFrameChg chg="add del modGraphic">
          <ac:chgData name="Archana Murugan" userId="5165124a48bd5df2" providerId="LiveId" clId="{509E0E07-219E-4CAE-B490-28F6FB35EC62}" dt="2025-11-26T07:50:29.479" v="19" actId="478"/>
          <ac:graphicFrameMkLst>
            <pc:docMk/>
            <pc:sldMk cId="0" sldId="266"/>
            <ac:graphicFrameMk id="9" creationId="{2D70E797-213E-3EC7-D90F-C59F761172A4}"/>
          </ac:graphicFrameMkLst>
        </pc:graphicFrameChg>
        <pc:picChg chg="del">
          <ac:chgData name="Archana Murugan" userId="5165124a48bd5df2" providerId="LiveId" clId="{509E0E07-219E-4CAE-B490-28F6FB35EC62}" dt="2025-11-26T07:47:17.608" v="2" actId="478"/>
          <ac:picMkLst>
            <pc:docMk/>
            <pc:sldMk cId="0" sldId="266"/>
            <ac:picMk id="3" creationId="{00000000-0000-0000-0000-000000000000}"/>
          </ac:picMkLst>
        </pc:picChg>
        <pc:picChg chg="add mod">
          <ac:chgData name="Archana Murugan" userId="5165124a48bd5df2" providerId="LiveId" clId="{509E0E07-219E-4CAE-B490-28F6FB35EC62}" dt="2025-11-26T07:49:27.753" v="13" actId="14100"/>
          <ac:picMkLst>
            <pc:docMk/>
            <pc:sldMk cId="0" sldId="266"/>
            <ac:picMk id="8" creationId="{13C83F84-D143-0F39-F988-18F4D2C0B188}"/>
          </ac:picMkLst>
        </pc:picChg>
      </pc:sldChg>
      <pc:sldChg chg="del">
        <pc:chgData name="Archana Murugan" userId="5165124a48bd5df2" providerId="LiveId" clId="{509E0E07-219E-4CAE-B490-28F6FB35EC62}" dt="2025-11-26T07:19:51.227" v="1" actId="2696"/>
        <pc:sldMkLst>
          <pc:docMk/>
          <pc:sldMk cId="0" sldId="270"/>
        </pc:sldMkLst>
      </pc:sldChg>
      <pc:sldChg chg="add">
        <pc:chgData name="Archana Murugan" userId="5165124a48bd5df2" providerId="LiveId" clId="{509E0E07-219E-4CAE-B490-28F6FB35EC62}" dt="2025-11-26T08:06:35.874" v="25"/>
        <pc:sldMkLst>
          <pc:docMk/>
          <pc:sldMk cId="0"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4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IN"/>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ChangeradarAI</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AI-powered Change Impact Analysis for Jira User Stories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4488" y="522089"/>
            <a:ext cx="6641068" cy="385524"/>
          </a:xfrm>
          <a:prstGeom prst="rect">
            <a:avLst/>
          </a:prstGeom>
          <a:noFill/>
          <a:ln/>
        </p:spPr>
        <p:txBody>
          <a:bodyPr wrap="none" lIns="0" tIns="0" rIns="0" bIns="0" rtlCol="0" anchor="t"/>
          <a:lstStyle/>
          <a:p>
            <a:pPr marL="0" indent="0" algn="l">
              <a:lnSpc>
                <a:spcPts val="3000"/>
              </a:lnSpc>
              <a:buNone/>
            </a:pPr>
            <a:r>
              <a:rPr lang="en-US" sz="2400" dirty="0">
                <a:solidFill>
                  <a:srgbClr val="1B1B27"/>
                </a:solidFill>
                <a:latin typeface="Raleway" pitchFamily="34" charset="0"/>
                <a:ea typeface="Raleway" pitchFamily="34" charset="-122"/>
                <a:cs typeface="Raleway" pitchFamily="34" charset="-120"/>
              </a:rPr>
              <a:t>Feature Deep Dive: QA Test Recommendations</a:t>
            </a:r>
            <a:endParaRPr lang="en-US" sz="2400" dirty="0"/>
          </a:p>
        </p:txBody>
      </p:sp>
      <p:sp>
        <p:nvSpPr>
          <p:cNvPr id="3" name="Text 1"/>
          <p:cNvSpPr/>
          <p:nvPr/>
        </p:nvSpPr>
        <p:spPr>
          <a:xfrm>
            <a:off x="664488" y="1215985"/>
            <a:ext cx="2616875" cy="231338"/>
          </a:xfrm>
          <a:prstGeom prst="rect">
            <a:avLst/>
          </a:prstGeom>
          <a:noFill/>
          <a:ln/>
        </p:spPr>
        <p:txBody>
          <a:bodyPr wrap="none" lIns="0" tIns="0" rIns="0" bIns="0" rtlCol="0" anchor="t"/>
          <a:lstStyle/>
          <a:p>
            <a:pPr marL="0" indent="0" algn="l">
              <a:lnSpc>
                <a:spcPts val="1800"/>
              </a:lnSpc>
              <a:buNone/>
            </a:pPr>
            <a:r>
              <a:rPr lang="en-US" sz="1450" dirty="0">
                <a:solidFill>
                  <a:srgbClr val="1B1B27"/>
                </a:solidFill>
                <a:latin typeface="Raleway" pitchFamily="34" charset="0"/>
                <a:ea typeface="Raleway" pitchFamily="34" charset="-122"/>
                <a:cs typeface="Raleway" pitchFamily="34" charset="-120"/>
              </a:rPr>
              <a:t>Comprehensive Test Coverage</a:t>
            </a:r>
            <a:endParaRPr lang="en-US" sz="1450" dirty="0"/>
          </a:p>
        </p:txBody>
      </p:sp>
      <p:sp>
        <p:nvSpPr>
          <p:cNvPr id="4" name="Text 2"/>
          <p:cNvSpPr/>
          <p:nvPr/>
        </p:nvSpPr>
        <p:spPr>
          <a:xfrm>
            <a:off x="664488" y="1570673"/>
            <a:ext cx="5820013" cy="592574"/>
          </a:xfrm>
          <a:prstGeom prst="rect">
            <a:avLst/>
          </a:prstGeom>
          <a:noFill/>
          <a:ln/>
        </p:spPr>
        <p:txBody>
          <a:bodyPr wrap="squar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ChangeradarAI generates intelligent test recommendations across multiple layers, ensuring thorough validation before deployment. QA teams receive ready-to-execute test scenarios tailored to the specific impact areas.</a:t>
            </a:r>
            <a:endParaRPr lang="en-US" sz="950" dirty="0"/>
          </a:p>
        </p:txBody>
      </p:sp>
      <p:pic>
        <p:nvPicPr>
          <p:cNvPr id="5" name="Image 0" descr="preencoded.png"/>
          <p:cNvPicPr>
            <a:picLocks noChangeAspect="1"/>
          </p:cNvPicPr>
          <p:nvPr/>
        </p:nvPicPr>
        <p:blipFill>
          <a:blip r:embed="rId3"/>
          <a:stretch>
            <a:fillRect/>
          </a:stretch>
        </p:blipFill>
        <p:spPr>
          <a:xfrm>
            <a:off x="6793111" y="1231463"/>
            <a:ext cx="4667131" cy="4667131"/>
          </a:xfrm>
          <a:prstGeom prst="rect">
            <a:avLst/>
          </a:prstGeom>
        </p:spPr>
      </p:pic>
      <p:sp>
        <p:nvSpPr>
          <p:cNvPr id="6" name="Shape 3"/>
          <p:cNvSpPr/>
          <p:nvPr/>
        </p:nvSpPr>
        <p:spPr>
          <a:xfrm>
            <a:off x="664488" y="6176248"/>
            <a:ext cx="6589038" cy="741521"/>
          </a:xfrm>
          <a:prstGeom prst="roundRect">
            <a:avLst>
              <a:gd name="adj" fmla="val 9865"/>
            </a:avLst>
          </a:prstGeom>
          <a:solidFill>
            <a:srgbClr val="FFFFFF">
              <a:alpha val="95000"/>
            </a:srgbClr>
          </a:solidFill>
          <a:ln w="15240">
            <a:solidFill>
              <a:srgbClr val="C7C7D0"/>
            </a:solidFill>
            <a:prstDash val="solid"/>
          </a:ln>
        </p:spPr>
        <p:txBody>
          <a:bodyPr/>
          <a:lstStyle/>
          <a:p>
            <a:endParaRPr lang="en-IN"/>
          </a:p>
        </p:txBody>
      </p:sp>
      <p:sp>
        <p:nvSpPr>
          <p:cNvPr id="7" name="Shape 4"/>
          <p:cNvSpPr/>
          <p:nvPr/>
        </p:nvSpPr>
        <p:spPr>
          <a:xfrm>
            <a:off x="649248" y="6176248"/>
            <a:ext cx="60960" cy="741521"/>
          </a:xfrm>
          <a:prstGeom prst="roundRect">
            <a:avLst>
              <a:gd name="adj" fmla="val 85026"/>
            </a:avLst>
          </a:prstGeom>
          <a:solidFill>
            <a:srgbClr val="1B1B27"/>
          </a:solidFill>
          <a:ln/>
        </p:spPr>
        <p:txBody>
          <a:bodyPr/>
          <a:lstStyle/>
          <a:p>
            <a:endParaRPr lang="en-IN"/>
          </a:p>
        </p:txBody>
      </p:sp>
      <p:sp>
        <p:nvSpPr>
          <p:cNvPr id="8" name="Text 5"/>
          <p:cNvSpPr/>
          <p:nvPr/>
        </p:nvSpPr>
        <p:spPr>
          <a:xfrm>
            <a:off x="848797" y="6314837"/>
            <a:ext cx="2007037" cy="192881"/>
          </a:xfrm>
          <a:prstGeom prst="rect">
            <a:avLst/>
          </a:prstGeom>
          <a:noFill/>
          <a:ln/>
        </p:spPr>
        <p:txBody>
          <a:bodyPr wrap="none" lIns="0" tIns="0" rIns="0" bIns="0" rtlCol="0" anchor="t"/>
          <a:lstStyle/>
          <a:p>
            <a:pPr marL="0" indent="0" algn="l">
              <a:lnSpc>
                <a:spcPts val="1500"/>
              </a:lnSpc>
              <a:buNone/>
            </a:pPr>
            <a:r>
              <a:rPr lang="en-US" sz="1200" dirty="0">
                <a:solidFill>
                  <a:srgbClr val="3C3939"/>
                </a:solidFill>
                <a:latin typeface="Raleway" pitchFamily="34" charset="0"/>
                <a:ea typeface="Raleway" pitchFamily="34" charset="-122"/>
                <a:cs typeface="Raleway" pitchFamily="34" charset="-120"/>
              </a:rPr>
              <a:t>Unit Test Recommendations</a:t>
            </a:r>
            <a:endParaRPr lang="en-US" sz="1200" dirty="0"/>
          </a:p>
        </p:txBody>
      </p:sp>
      <p:sp>
        <p:nvSpPr>
          <p:cNvPr id="9" name="Text 6"/>
          <p:cNvSpPr/>
          <p:nvPr/>
        </p:nvSpPr>
        <p:spPr>
          <a:xfrm>
            <a:off x="848797" y="6581656"/>
            <a:ext cx="6266140" cy="197525"/>
          </a:xfrm>
          <a:prstGeom prst="rect">
            <a:avLst/>
          </a:prstGeom>
          <a:noFill/>
          <a:ln/>
        </p:spPr>
        <p:txBody>
          <a:bodyPr wrap="non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Suggests specific unit tests for modified methods and functions, including edge cases and boundary conditions.</a:t>
            </a:r>
            <a:endParaRPr lang="en-US" sz="950" dirty="0"/>
          </a:p>
        </p:txBody>
      </p:sp>
      <p:sp>
        <p:nvSpPr>
          <p:cNvPr id="10" name="Shape 7"/>
          <p:cNvSpPr/>
          <p:nvPr/>
        </p:nvSpPr>
        <p:spPr>
          <a:xfrm>
            <a:off x="7376874" y="6176248"/>
            <a:ext cx="6589038" cy="741521"/>
          </a:xfrm>
          <a:prstGeom prst="roundRect">
            <a:avLst>
              <a:gd name="adj" fmla="val 9865"/>
            </a:avLst>
          </a:prstGeom>
          <a:solidFill>
            <a:srgbClr val="FFFFFF">
              <a:alpha val="95000"/>
            </a:srgbClr>
          </a:solidFill>
          <a:ln w="15240">
            <a:solidFill>
              <a:srgbClr val="C7C7D0"/>
            </a:solidFill>
            <a:prstDash val="solid"/>
          </a:ln>
        </p:spPr>
        <p:txBody>
          <a:bodyPr/>
          <a:lstStyle/>
          <a:p>
            <a:endParaRPr lang="en-IN"/>
          </a:p>
        </p:txBody>
      </p:sp>
      <p:sp>
        <p:nvSpPr>
          <p:cNvPr id="11" name="Shape 8"/>
          <p:cNvSpPr/>
          <p:nvPr/>
        </p:nvSpPr>
        <p:spPr>
          <a:xfrm>
            <a:off x="7361634" y="6176248"/>
            <a:ext cx="60960" cy="741521"/>
          </a:xfrm>
          <a:prstGeom prst="roundRect">
            <a:avLst>
              <a:gd name="adj" fmla="val 85026"/>
            </a:avLst>
          </a:prstGeom>
          <a:solidFill>
            <a:srgbClr val="1B1B27"/>
          </a:solidFill>
          <a:ln/>
        </p:spPr>
        <p:txBody>
          <a:bodyPr/>
          <a:lstStyle/>
          <a:p>
            <a:endParaRPr lang="en-IN"/>
          </a:p>
        </p:txBody>
      </p:sp>
      <p:sp>
        <p:nvSpPr>
          <p:cNvPr id="12" name="Text 9"/>
          <p:cNvSpPr/>
          <p:nvPr/>
        </p:nvSpPr>
        <p:spPr>
          <a:xfrm>
            <a:off x="7561183" y="6314837"/>
            <a:ext cx="1854398" cy="192881"/>
          </a:xfrm>
          <a:prstGeom prst="rect">
            <a:avLst/>
          </a:prstGeom>
          <a:noFill/>
          <a:ln/>
        </p:spPr>
        <p:txBody>
          <a:bodyPr wrap="none" lIns="0" tIns="0" rIns="0" bIns="0" rtlCol="0" anchor="t"/>
          <a:lstStyle/>
          <a:p>
            <a:pPr marL="0" indent="0" algn="l">
              <a:lnSpc>
                <a:spcPts val="1500"/>
              </a:lnSpc>
              <a:buNone/>
            </a:pPr>
            <a:r>
              <a:rPr lang="en-US" sz="1200" dirty="0">
                <a:solidFill>
                  <a:srgbClr val="3C3939"/>
                </a:solidFill>
                <a:latin typeface="Raleway" pitchFamily="34" charset="0"/>
                <a:ea typeface="Raleway" pitchFamily="34" charset="-122"/>
                <a:cs typeface="Raleway" pitchFamily="34" charset="-120"/>
              </a:rPr>
              <a:t>Integration Path Coverage</a:t>
            </a:r>
            <a:endParaRPr lang="en-US" sz="1200" dirty="0"/>
          </a:p>
        </p:txBody>
      </p:sp>
      <p:sp>
        <p:nvSpPr>
          <p:cNvPr id="13" name="Text 10"/>
          <p:cNvSpPr/>
          <p:nvPr/>
        </p:nvSpPr>
        <p:spPr>
          <a:xfrm>
            <a:off x="7561183" y="6581656"/>
            <a:ext cx="6266140" cy="197525"/>
          </a:xfrm>
          <a:prstGeom prst="rect">
            <a:avLst/>
          </a:prstGeom>
          <a:noFill/>
          <a:ln/>
        </p:spPr>
        <p:txBody>
          <a:bodyPr wrap="non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Maps integration test scenarios across service boundaries, API contracts, and data flow validations.</a:t>
            </a:r>
            <a:endParaRPr lang="en-US" sz="950" dirty="0"/>
          </a:p>
        </p:txBody>
      </p:sp>
      <p:sp>
        <p:nvSpPr>
          <p:cNvPr id="14" name="Shape 11"/>
          <p:cNvSpPr/>
          <p:nvPr/>
        </p:nvSpPr>
        <p:spPr>
          <a:xfrm>
            <a:off x="664488" y="7041118"/>
            <a:ext cx="6589038" cy="741521"/>
          </a:xfrm>
          <a:prstGeom prst="roundRect">
            <a:avLst>
              <a:gd name="adj" fmla="val 9865"/>
            </a:avLst>
          </a:prstGeom>
          <a:solidFill>
            <a:srgbClr val="FFFFFF">
              <a:alpha val="95000"/>
            </a:srgbClr>
          </a:solidFill>
          <a:ln w="15240">
            <a:solidFill>
              <a:srgbClr val="C7C7D0"/>
            </a:solidFill>
            <a:prstDash val="solid"/>
          </a:ln>
        </p:spPr>
        <p:txBody>
          <a:bodyPr/>
          <a:lstStyle/>
          <a:p>
            <a:endParaRPr lang="en-IN"/>
          </a:p>
        </p:txBody>
      </p:sp>
      <p:sp>
        <p:nvSpPr>
          <p:cNvPr id="15" name="Shape 12"/>
          <p:cNvSpPr/>
          <p:nvPr/>
        </p:nvSpPr>
        <p:spPr>
          <a:xfrm>
            <a:off x="649248" y="7041118"/>
            <a:ext cx="60960" cy="741521"/>
          </a:xfrm>
          <a:prstGeom prst="roundRect">
            <a:avLst>
              <a:gd name="adj" fmla="val 85026"/>
            </a:avLst>
          </a:prstGeom>
          <a:solidFill>
            <a:srgbClr val="1B1B27"/>
          </a:solidFill>
          <a:ln/>
        </p:spPr>
        <p:txBody>
          <a:bodyPr/>
          <a:lstStyle/>
          <a:p>
            <a:endParaRPr lang="en-IN"/>
          </a:p>
        </p:txBody>
      </p:sp>
      <p:sp>
        <p:nvSpPr>
          <p:cNvPr id="16" name="Text 13"/>
          <p:cNvSpPr/>
          <p:nvPr/>
        </p:nvSpPr>
        <p:spPr>
          <a:xfrm>
            <a:off x="848797" y="7179707"/>
            <a:ext cx="1542574" cy="192881"/>
          </a:xfrm>
          <a:prstGeom prst="rect">
            <a:avLst/>
          </a:prstGeom>
          <a:noFill/>
          <a:ln/>
        </p:spPr>
        <p:txBody>
          <a:bodyPr wrap="none" lIns="0" tIns="0" rIns="0" bIns="0" rtlCol="0" anchor="t"/>
          <a:lstStyle/>
          <a:p>
            <a:pPr marL="0" indent="0" algn="l">
              <a:lnSpc>
                <a:spcPts val="1500"/>
              </a:lnSpc>
              <a:buNone/>
            </a:pPr>
            <a:r>
              <a:rPr lang="en-US" sz="1200" dirty="0">
                <a:solidFill>
                  <a:srgbClr val="3C3939"/>
                </a:solidFill>
                <a:latin typeface="Raleway" pitchFamily="34" charset="0"/>
                <a:ea typeface="Raleway" pitchFamily="34" charset="-122"/>
                <a:cs typeface="Raleway" pitchFamily="34" charset="-120"/>
              </a:rPr>
              <a:t>Security Validation</a:t>
            </a:r>
            <a:endParaRPr lang="en-US" sz="1200" dirty="0"/>
          </a:p>
        </p:txBody>
      </p:sp>
      <p:sp>
        <p:nvSpPr>
          <p:cNvPr id="17" name="Text 14"/>
          <p:cNvSpPr/>
          <p:nvPr/>
        </p:nvSpPr>
        <p:spPr>
          <a:xfrm>
            <a:off x="848797" y="7446526"/>
            <a:ext cx="6266140" cy="197525"/>
          </a:xfrm>
          <a:prstGeom prst="rect">
            <a:avLst/>
          </a:prstGeom>
          <a:noFill/>
          <a:ln/>
        </p:spPr>
        <p:txBody>
          <a:bodyPr wrap="non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Identifies security-sensitive changes requiring authentication, authorization, and data protection testing.</a:t>
            </a:r>
            <a:endParaRPr lang="en-US" sz="950" dirty="0"/>
          </a:p>
        </p:txBody>
      </p:sp>
      <p:sp>
        <p:nvSpPr>
          <p:cNvPr id="18" name="Shape 15"/>
          <p:cNvSpPr/>
          <p:nvPr/>
        </p:nvSpPr>
        <p:spPr>
          <a:xfrm>
            <a:off x="7376874" y="7041118"/>
            <a:ext cx="6589038" cy="741521"/>
          </a:xfrm>
          <a:prstGeom prst="roundRect">
            <a:avLst>
              <a:gd name="adj" fmla="val 9865"/>
            </a:avLst>
          </a:prstGeom>
          <a:solidFill>
            <a:srgbClr val="FFFFFF">
              <a:alpha val="95000"/>
            </a:srgbClr>
          </a:solidFill>
          <a:ln w="15240">
            <a:solidFill>
              <a:srgbClr val="C7C7D0"/>
            </a:solidFill>
            <a:prstDash val="solid"/>
          </a:ln>
        </p:spPr>
        <p:txBody>
          <a:bodyPr/>
          <a:lstStyle/>
          <a:p>
            <a:endParaRPr lang="en-IN"/>
          </a:p>
        </p:txBody>
      </p:sp>
      <p:sp>
        <p:nvSpPr>
          <p:cNvPr id="19" name="Shape 16"/>
          <p:cNvSpPr/>
          <p:nvPr/>
        </p:nvSpPr>
        <p:spPr>
          <a:xfrm>
            <a:off x="7361634" y="7041118"/>
            <a:ext cx="60960" cy="741521"/>
          </a:xfrm>
          <a:prstGeom prst="roundRect">
            <a:avLst>
              <a:gd name="adj" fmla="val 85026"/>
            </a:avLst>
          </a:prstGeom>
          <a:solidFill>
            <a:srgbClr val="1B1B27"/>
          </a:solidFill>
          <a:ln/>
        </p:spPr>
        <p:txBody>
          <a:bodyPr/>
          <a:lstStyle/>
          <a:p>
            <a:endParaRPr lang="en-IN"/>
          </a:p>
        </p:txBody>
      </p:sp>
      <p:sp>
        <p:nvSpPr>
          <p:cNvPr id="20" name="Text 17"/>
          <p:cNvSpPr/>
          <p:nvPr/>
        </p:nvSpPr>
        <p:spPr>
          <a:xfrm>
            <a:off x="7561183" y="7179707"/>
            <a:ext cx="1542574" cy="192881"/>
          </a:xfrm>
          <a:prstGeom prst="rect">
            <a:avLst/>
          </a:prstGeom>
          <a:noFill/>
          <a:ln/>
        </p:spPr>
        <p:txBody>
          <a:bodyPr wrap="none" lIns="0" tIns="0" rIns="0" bIns="0" rtlCol="0" anchor="t"/>
          <a:lstStyle/>
          <a:p>
            <a:pPr marL="0" indent="0" algn="l">
              <a:lnSpc>
                <a:spcPts val="1500"/>
              </a:lnSpc>
              <a:buNone/>
            </a:pPr>
            <a:r>
              <a:rPr lang="en-US" sz="1200" dirty="0">
                <a:solidFill>
                  <a:srgbClr val="3C3939"/>
                </a:solidFill>
                <a:latin typeface="Raleway" pitchFamily="34" charset="0"/>
                <a:ea typeface="Raleway" pitchFamily="34" charset="-122"/>
                <a:cs typeface="Raleway" pitchFamily="34" charset="-120"/>
              </a:rPr>
              <a:t>Negative Test Cases</a:t>
            </a:r>
            <a:endParaRPr lang="en-US" sz="1200" dirty="0"/>
          </a:p>
        </p:txBody>
      </p:sp>
      <p:sp>
        <p:nvSpPr>
          <p:cNvPr id="21" name="Text 18"/>
          <p:cNvSpPr/>
          <p:nvPr/>
        </p:nvSpPr>
        <p:spPr>
          <a:xfrm>
            <a:off x="7561183" y="7446526"/>
            <a:ext cx="6266140" cy="197525"/>
          </a:xfrm>
          <a:prstGeom prst="rect">
            <a:avLst/>
          </a:prstGeom>
          <a:noFill/>
          <a:ln/>
        </p:spPr>
        <p:txBody>
          <a:bodyPr wrap="none" lIns="0" tIns="0" rIns="0" bIns="0" rtlCol="0" anchor="t"/>
          <a:lstStyle/>
          <a:p>
            <a:pPr marL="0" indent="0" algn="l">
              <a:lnSpc>
                <a:spcPts val="1550"/>
              </a:lnSpc>
              <a:buNone/>
            </a:pPr>
            <a:r>
              <a:rPr lang="en-US" sz="950" dirty="0">
                <a:solidFill>
                  <a:srgbClr val="3C3939"/>
                </a:solidFill>
                <a:latin typeface="Roboto" pitchFamily="34" charset="0"/>
                <a:ea typeface="Roboto" pitchFamily="34" charset="-122"/>
                <a:cs typeface="Roboto" pitchFamily="34" charset="-120"/>
              </a:rPr>
              <a:t>Recommends failure scenarios, error handling paths, and resilience tests to ensure robust implementation.</a:t>
            </a:r>
            <a:endParaRPr lang="en-US" sz="9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879396"/>
            <a:ext cx="9559528"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ChangeradarAI System Architecture Overview</a:t>
            </a:r>
            <a:endParaRPr lang="en-US" sz="3550" dirty="0"/>
          </a:p>
        </p:txBody>
      </p:sp>
      <p:sp>
        <p:nvSpPr>
          <p:cNvPr id="6" name="Text 3"/>
          <p:cNvSpPr/>
          <p:nvPr/>
        </p:nvSpPr>
        <p:spPr>
          <a:xfrm>
            <a:off x="793790" y="7059930"/>
            <a:ext cx="13042821" cy="290274"/>
          </a:xfrm>
          <a:prstGeom prst="rect">
            <a:avLst/>
          </a:prstGeom>
          <a:noFill/>
          <a:ln/>
        </p:spPr>
        <p:txBody>
          <a:bodyPr wrap="non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This diagram illustrates the comprehensive flow of ChangeradarAI, from initial Jira story input to the final impact analysis displayed on the React dashboard.</a:t>
            </a:r>
            <a:endParaRPr lang="en-US" sz="1400" dirty="0"/>
          </a:p>
        </p:txBody>
      </p:sp>
      <p:pic>
        <p:nvPicPr>
          <p:cNvPr id="8" name="Picture 7" descr="A diagram of a wiring diagram&#10;&#10;AI-generated content may be incorrect.">
            <a:extLst>
              <a:ext uri="{FF2B5EF4-FFF2-40B4-BE49-F238E27FC236}">
                <a16:creationId xmlns:a16="http://schemas.microsoft.com/office/drawing/2014/main" id="{13C83F84-D143-0F39-F988-18F4D2C0B188}"/>
              </a:ext>
            </a:extLst>
          </p:cNvPr>
          <p:cNvPicPr>
            <a:picLocks noChangeAspect="1"/>
          </p:cNvPicPr>
          <p:nvPr/>
        </p:nvPicPr>
        <p:blipFill>
          <a:blip r:embed="rId3"/>
          <a:stretch>
            <a:fillRect/>
          </a:stretch>
        </p:blipFill>
        <p:spPr>
          <a:xfrm>
            <a:off x="888999" y="1446372"/>
            <a:ext cx="12729723" cy="5479588"/>
          </a:xfrm>
          <a:prstGeom prst="rect">
            <a:avLst/>
          </a:prstGeom>
        </p:spPr>
      </p:pic>
      <p:sp>
        <p:nvSpPr>
          <p:cNvPr id="10" name="Rectangle 9">
            <a:extLst>
              <a:ext uri="{FF2B5EF4-FFF2-40B4-BE49-F238E27FC236}">
                <a16:creationId xmlns:a16="http://schemas.microsoft.com/office/drawing/2014/main" id="{50517631-3E36-2627-6BA2-EC2A611D9BD1}"/>
              </a:ext>
            </a:extLst>
          </p:cNvPr>
          <p:cNvSpPr/>
          <p:nvPr/>
        </p:nvSpPr>
        <p:spPr>
          <a:xfrm>
            <a:off x="12077700" y="6096000"/>
            <a:ext cx="1879600" cy="546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8646" y="744022"/>
            <a:ext cx="6149578" cy="534591"/>
          </a:xfrm>
          <a:prstGeom prst="rect">
            <a:avLst/>
          </a:prstGeom>
          <a:noFill/>
          <a:ln/>
        </p:spPr>
        <p:txBody>
          <a:bodyPr wrap="none" lIns="0" tIns="0" rIns="0" bIns="0" rtlCol="0" anchor="t"/>
          <a:lstStyle/>
          <a:p>
            <a:pPr marL="0" indent="0" algn="l">
              <a:lnSpc>
                <a:spcPts val="4200"/>
              </a:lnSpc>
              <a:buNone/>
            </a:pPr>
            <a:r>
              <a:rPr lang="en-US" sz="3350" dirty="0">
                <a:solidFill>
                  <a:srgbClr val="1B1B27"/>
                </a:solidFill>
                <a:latin typeface="Raleway" pitchFamily="34" charset="0"/>
                <a:ea typeface="Raleway" pitchFamily="34" charset="-122"/>
                <a:cs typeface="Raleway" pitchFamily="34" charset="-120"/>
              </a:rPr>
              <a:t>System Architecture Deep Dive</a:t>
            </a:r>
            <a:endParaRPr lang="en-US" sz="3350" dirty="0"/>
          </a:p>
        </p:txBody>
      </p:sp>
      <p:sp>
        <p:nvSpPr>
          <p:cNvPr id="3" name="Text 1"/>
          <p:cNvSpPr/>
          <p:nvPr/>
        </p:nvSpPr>
        <p:spPr>
          <a:xfrm>
            <a:off x="598646" y="1346954"/>
            <a:ext cx="3421261" cy="427673"/>
          </a:xfrm>
          <a:prstGeom prst="rect">
            <a:avLst/>
          </a:prstGeom>
          <a:noFill/>
          <a:ln/>
        </p:spPr>
        <p:txBody>
          <a:bodyPr wrap="none" lIns="0" tIns="0" rIns="0" bIns="0" rtlCol="0" anchor="t"/>
          <a:lstStyle/>
          <a:p>
            <a:pPr marL="0" indent="0" algn="l">
              <a:lnSpc>
                <a:spcPts val="3350"/>
              </a:lnSpc>
              <a:buNone/>
            </a:pPr>
            <a:r>
              <a:rPr lang="en-US" sz="2650" dirty="0">
                <a:solidFill>
                  <a:srgbClr val="1B1B27"/>
                </a:solidFill>
                <a:latin typeface="Raleway" pitchFamily="34" charset="0"/>
                <a:ea typeface="Raleway" pitchFamily="34" charset="-122"/>
                <a:cs typeface="Raleway" pitchFamily="34" charset="-120"/>
              </a:rPr>
              <a:t>Data Flow Process</a:t>
            </a:r>
            <a:endParaRPr lang="en-US" sz="2650" dirty="0"/>
          </a:p>
        </p:txBody>
      </p:sp>
      <p:sp>
        <p:nvSpPr>
          <p:cNvPr id="4" name="Text 2"/>
          <p:cNvSpPr/>
          <p:nvPr/>
        </p:nvSpPr>
        <p:spPr>
          <a:xfrm>
            <a:off x="598646" y="2031206"/>
            <a:ext cx="170974" cy="213717"/>
          </a:xfrm>
          <a:prstGeom prst="rect">
            <a:avLst/>
          </a:prstGeom>
          <a:noFill/>
          <a:ln/>
        </p:spPr>
        <p:txBody>
          <a:bodyPr wrap="none" lIns="0" tIns="0" rIns="0" bIns="0" rtlCol="0" anchor="t"/>
          <a:lstStyle/>
          <a:p>
            <a:pPr marL="0" indent="0" algn="l">
              <a:lnSpc>
                <a:spcPts val="2150"/>
              </a:lnSpc>
              <a:buNone/>
            </a:pPr>
            <a:r>
              <a:rPr lang="en-US" sz="1300" dirty="0">
                <a:solidFill>
                  <a:srgbClr val="3C3939"/>
                </a:solidFill>
                <a:latin typeface="Raleway Light" pitchFamily="34" charset="0"/>
                <a:ea typeface="Raleway Light" pitchFamily="34" charset="-122"/>
                <a:cs typeface="Raleway Light" pitchFamily="34" charset="-120"/>
              </a:rPr>
              <a:t>01</a:t>
            </a:r>
            <a:endParaRPr lang="en-US" sz="1300" dirty="0"/>
          </a:p>
        </p:txBody>
      </p:sp>
      <p:sp>
        <p:nvSpPr>
          <p:cNvPr id="5" name="Shape 3"/>
          <p:cNvSpPr/>
          <p:nvPr/>
        </p:nvSpPr>
        <p:spPr>
          <a:xfrm>
            <a:off x="598646" y="2298978"/>
            <a:ext cx="6631067" cy="22860"/>
          </a:xfrm>
          <a:prstGeom prst="rect">
            <a:avLst/>
          </a:prstGeom>
          <a:solidFill>
            <a:srgbClr val="1B1B27"/>
          </a:solidFill>
          <a:ln/>
        </p:spPr>
        <p:txBody>
          <a:bodyPr/>
          <a:lstStyle/>
          <a:p>
            <a:endParaRPr lang="en-IN"/>
          </a:p>
        </p:txBody>
      </p:sp>
      <p:sp>
        <p:nvSpPr>
          <p:cNvPr id="6" name="Text 4"/>
          <p:cNvSpPr/>
          <p:nvPr/>
        </p:nvSpPr>
        <p:spPr>
          <a:xfrm>
            <a:off x="598646" y="2430185"/>
            <a:ext cx="2138243" cy="267295"/>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Jira Integration Layer</a:t>
            </a:r>
            <a:endParaRPr lang="en-US" sz="1650" dirty="0"/>
          </a:p>
        </p:txBody>
      </p:sp>
      <p:sp>
        <p:nvSpPr>
          <p:cNvPr id="7" name="Text 5"/>
          <p:cNvSpPr/>
          <p:nvPr/>
        </p:nvSpPr>
        <p:spPr>
          <a:xfrm>
            <a:off x="598646" y="2800112"/>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Extracts user stories and acceptance criteria via Jira REST API</a:t>
            </a:r>
            <a:endParaRPr lang="en-US" sz="1300" dirty="0"/>
          </a:p>
        </p:txBody>
      </p:sp>
      <p:sp>
        <p:nvSpPr>
          <p:cNvPr id="8" name="Text 6"/>
          <p:cNvSpPr/>
          <p:nvPr/>
        </p:nvSpPr>
        <p:spPr>
          <a:xfrm>
            <a:off x="598646" y="3133606"/>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Converts story content to structured JSON format</a:t>
            </a:r>
            <a:endParaRPr lang="en-US" sz="1300" dirty="0"/>
          </a:p>
        </p:txBody>
      </p:sp>
      <p:sp>
        <p:nvSpPr>
          <p:cNvPr id="9" name="Text 7"/>
          <p:cNvSpPr/>
          <p:nvPr/>
        </p:nvSpPr>
        <p:spPr>
          <a:xfrm>
            <a:off x="598646" y="3467100"/>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Handles authentication and rate limiting</a:t>
            </a:r>
            <a:endParaRPr lang="en-US" sz="1300" dirty="0"/>
          </a:p>
        </p:txBody>
      </p:sp>
      <p:sp>
        <p:nvSpPr>
          <p:cNvPr id="10" name="Text 8"/>
          <p:cNvSpPr/>
          <p:nvPr/>
        </p:nvSpPr>
        <p:spPr>
          <a:xfrm>
            <a:off x="598646" y="3800594"/>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Supports bulk story processing for sprint analysis</a:t>
            </a:r>
            <a:endParaRPr lang="en-US" sz="1300" dirty="0"/>
          </a:p>
        </p:txBody>
      </p:sp>
      <p:sp>
        <p:nvSpPr>
          <p:cNvPr id="11" name="Text 9"/>
          <p:cNvSpPr/>
          <p:nvPr/>
        </p:nvSpPr>
        <p:spPr>
          <a:xfrm>
            <a:off x="7400687" y="2031206"/>
            <a:ext cx="170974" cy="213717"/>
          </a:xfrm>
          <a:prstGeom prst="rect">
            <a:avLst/>
          </a:prstGeom>
          <a:noFill/>
          <a:ln/>
        </p:spPr>
        <p:txBody>
          <a:bodyPr wrap="none" lIns="0" tIns="0" rIns="0" bIns="0" rtlCol="0" anchor="t"/>
          <a:lstStyle/>
          <a:p>
            <a:pPr marL="0" indent="0" algn="l">
              <a:lnSpc>
                <a:spcPts val="2150"/>
              </a:lnSpc>
              <a:buNone/>
            </a:pPr>
            <a:r>
              <a:rPr lang="en-US" sz="1300" dirty="0">
                <a:solidFill>
                  <a:srgbClr val="3C3939"/>
                </a:solidFill>
                <a:latin typeface="Raleway Light" pitchFamily="34" charset="0"/>
                <a:ea typeface="Raleway Light" pitchFamily="34" charset="-122"/>
                <a:cs typeface="Raleway Light" pitchFamily="34" charset="-120"/>
              </a:rPr>
              <a:t>02</a:t>
            </a:r>
            <a:endParaRPr lang="en-US" sz="1300" dirty="0"/>
          </a:p>
        </p:txBody>
      </p:sp>
      <p:sp>
        <p:nvSpPr>
          <p:cNvPr id="12" name="Shape 10"/>
          <p:cNvSpPr/>
          <p:nvPr/>
        </p:nvSpPr>
        <p:spPr>
          <a:xfrm>
            <a:off x="7400687" y="2298978"/>
            <a:ext cx="6631067" cy="22860"/>
          </a:xfrm>
          <a:prstGeom prst="rect">
            <a:avLst/>
          </a:prstGeom>
          <a:solidFill>
            <a:srgbClr val="1B1B27"/>
          </a:solidFill>
          <a:ln/>
        </p:spPr>
        <p:txBody>
          <a:bodyPr/>
          <a:lstStyle/>
          <a:p>
            <a:endParaRPr lang="en-IN"/>
          </a:p>
        </p:txBody>
      </p:sp>
      <p:sp>
        <p:nvSpPr>
          <p:cNvPr id="13" name="Text 11"/>
          <p:cNvSpPr/>
          <p:nvPr/>
        </p:nvSpPr>
        <p:spPr>
          <a:xfrm>
            <a:off x="7400687" y="2430185"/>
            <a:ext cx="2792492" cy="267295"/>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FastAPI Backend Processing</a:t>
            </a:r>
            <a:endParaRPr lang="en-US" sz="1650" dirty="0"/>
          </a:p>
        </p:txBody>
      </p:sp>
      <p:sp>
        <p:nvSpPr>
          <p:cNvPr id="14" name="Text 12"/>
          <p:cNvSpPr/>
          <p:nvPr/>
        </p:nvSpPr>
        <p:spPr>
          <a:xfrm>
            <a:off x="7400687" y="2800112"/>
            <a:ext cx="6631067" cy="547449"/>
          </a:xfrm>
          <a:prstGeom prst="rect">
            <a:avLst/>
          </a:prstGeom>
          <a:noFill/>
          <a:ln/>
        </p:spPr>
        <p:txBody>
          <a:bodyPr wrap="squar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Impact Engine</a:t>
            </a:r>
            <a:r>
              <a:rPr lang="en-US" sz="1300" dirty="0">
                <a:solidFill>
                  <a:srgbClr val="3C3939"/>
                </a:solidFill>
                <a:latin typeface="Roboto" pitchFamily="34" charset="0"/>
                <a:ea typeface="Roboto" pitchFamily="34" charset="-122"/>
                <a:cs typeface="Roboto" pitchFamily="34" charset="-120"/>
              </a:rPr>
              <a:t>: Core analysis module that maps requirements to technical components</a:t>
            </a:r>
            <a:endParaRPr lang="en-US" sz="1300" dirty="0"/>
          </a:p>
        </p:txBody>
      </p:sp>
      <p:sp>
        <p:nvSpPr>
          <p:cNvPr id="15" name="Text 13"/>
          <p:cNvSpPr/>
          <p:nvPr/>
        </p:nvSpPr>
        <p:spPr>
          <a:xfrm>
            <a:off x="7400687" y="3407331"/>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GitHub Repo Scanner</a:t>
            </a:r>
            <a:r>
              <a:rPr lang="en-US" sz="1300" dirty="0">
                <a:solidFill>
                  <a:srgbClr val="3C3939"/>
                </a:solidFill>
                <a:latin typeface="Roboto" pitchFamily="34" charset="0"/>
                <a:ea typeface="Roboto" pitchFamily="34" charset="-122"/>
                <a:cs typeface="Roboto" pitchFamily="34" charset="-120"/>
              </a:rPr>
              <a:t>: Analyzes codebase structure and identifies affected files</a:t>
            </a:r>
            <a:endParaRPr lang="en-US" sz="1300" dirty="0"/>
          </a:p>
        </p:txBody>
      </p:sp>
      <p:sp>
        <p:nvSpPr>
          <p:cNvPr id="16" name="Text 14"/>
          <p:cNvSpPr/>
          <p:nvPr/>
        </p:nvSpPr>
        <p:spPr>
          <a:xfrm>
            <a:off x="7400687" y="3740825"/>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Dependency Graph Builder</a:t>
            </a:r>
            <a:r>
              <a:rPr lang="en-US" sz="1300" dirty="0">
                <a:solidFill>
                  <a:srgbClr val="3C3939"/>
                </a:solidFill>
                <a:latin typeface="Roboto" pitchFamily="34" charset="0"/>
                <a:ea typeface="Roboto" pitchFamily="34" charset="-122"/>
                <a:cs typeface="Roboto" pitchFamily="34" charset="-120"/>
              </a:rPr>
              <a:t>: Maps service relationships and API connections</a:t>
            </a:r>
            <a:endParaRPr lang="en-US" sz="1300" dirty="0"/>
          </a:p>
        </p:txBody>
      </p:sp>
      <p:sp>
        <p:nvSpPr>
          <p:cNvPr id="17" name="Text 15"/>
          <p:cNvSpPr/>
          <p:nvPr/>
        </p:nvSpPr>
        <p:spPr>
          <a:xfrm>
            <a:off x="7400687" y="4074319"/>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Risk Scoring Engine</a:t>
            </a:r>
            <a:r>
              <a:rPr lang="en-US" sz="1300" dirty="0">
                <a:solidFill>
                  <a:srgbClr val="3C3939"/>
                </a:solidFill>
                <a:latin typeface="Roboto" pitchFamily="34" charset="0"/>
                <a:ea typeface="Roboto" pitchFamily="34" charset="-122"/>
                <a:cs typeface="Roboto" pitchFamily="34" charset="-120"/>
              </a:rPr>
              <a:t>: Calculates weighted risk scores based on complexity factors</a:t>
            </a:r>
            <a:endParaRPr lang="en-US" sz="1300" dirty="0"/>
          </a:p>
        </p:txBody>
      </p:sp>
      <p:sp>
        <p:nvSpPr>
          <p:cNvPr id="18" name="Text 16"/>
          <p:cNvSpPr/>
          <p:nvPr/>
        </p:nvSpPr>
        <p:spPr>
          <a:xfrm>
            <a:off x="7400687" y="4407813"/>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JSON Cache Layer</a:t>
            </a:r>
            <a:r>
              <a:rPr lang="en-US" sz="1300" dirty="0">
                <a:solidFill>
                  <a:srgbClr val="3C3939"/>
                </a:solidFill>
                <a:latin typeface="Roboto" pitchFamily="34" charset="0"/>
                <a:ea typeface="Roboto" pitchFamily="34" charset="-122"/>
                <a:cs typeface="Roboto" pitchFamily="34" charset="-120"/>
              </a:rPr>
              <a:t>: Stores analysis results for instant re-access</a:t>
            </a:r>
            <a:endParaRPr lang="en-US" sz="1300" dirty="0"/>
          </a:p>
        </p:txBody>
      </p:sp>
      <p:sp>
        <p:nvSpPr>
          <p:cNvPr id="19" name="Text 17"/>
          <p:cNvSpPr/>
          <p:nvPr/>
        </p:nvSpPr>
        <p:spPr>
          <a:xfrm>
            <a:off x="598646" y="4980742"/>
            <a:ext cx="170974" cy="213717"/>
          </a:xfrm>
          <a:prstGeom prst="rect">
            <a:avLst/>
          </a:prstGeom>
          <a:noFill/>
          <a:ln/>
        </p:spPr>
        <p:txBody>
          <a:bodyPr wrap="none" lIns="0" tIns="0" rIns="0" bIns="0" rtlCol="0" anchor="t"/>
          <a:lstStyle/>
          <a:p>
            <a:pPr marL="0" indent="0" algn="l">
              <a:lnSpc>
                <a:spcPts val="2150"/>
              </a:lnSpc>
              <a:buNone/>
            </a:pPr>
            <a:r>
              <a:rPr lang="en-US" sz="1300" dirty="0">
                <a:solidFill>
                  <a:srgbClr val="3C3939"/>
                </a:solidFill>
                <a:latin typeface="Raleway Light" pitchFamily="34" charset="0"/>
                <a:ea typeface="Raleway Light" pitchFamily="34" charset="-122"/>
                <a:cs typeface="Raleway Light" pitchFamily="34" charset="-120"/>
              </a:rPr>
              <a:t>03</a:t>
            </a:r>
            <a:endParaRPr lang="en-US" sz="1300" dirty="0"/>
          </a:p>
        </p:txBody>
      </p:sp>
      <p:sp>
        <p:nvSpPr>
          <p:cNvPr id="20" name="Shape 18"/>
          <p:cNvSpPr/>
          <p:nvPr/>
        </p:nvSpPr>
        <p:spPr>
          <a:xfrm>
            <a:off x="598646" y="5248513"/>
            <a:ext cx="6631067" cy="22860"/>
          </a:xfrm>
          <a:prstGeom prst="rect">
            <a:avLst/>
          </a:prstGeom>
          <a:solidFill>
            <a:srgbClr val="1B1B27"/>
          </a:solidFill>
          <a:ln/>
        </p:spPr>
        <p:txBody>
          <a:bodyPr/>
          <a:lstStyle/>
          <a:p>
            <a:endParaRPr lang="en-IN"/>
          </a:p>
        </p:txBody>
      </p:sp>
      <p:sp>
        <p:nvSpPr>
          <p:cNvPr id="21" name="Text 19"/>
          <p:cNvSpPr/>
          <p:nvPr/>
        </p:nvSpPr>
        <p:spPr>
          <a:xfrm>
            <a:off x="598646" y="5379720"/>
            <a:ext cx="3328035" cy="267295"/>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AI Processing with Groq Llama 3.3</a:t>
            </a:r>
            <a:endParaRPr lang="en-US" sz="1650" dirty="0"/>
          </a:p>
        </p:txBody>
      </p:sp>
      <p:sp>
        <p:nvSpPr>
          <p:cNvPr id="22" name="Text 20"/>
          <p:cNvSpPr/>
          <p:nvPr/>
        </p:nvSpPr>
        <p:spPr>
          <a:xfrm>
            <a:off x="598646" y="5749647"/>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Sub-second inference with structured JSON output</a:t>
            </a:r>
            <a:endParaRPr lang="en-US" sz="1300" dirty="0"/>
          </a:p>
        </p:txBody>
      </p:sp>
      <p:sp>
        <p:nvSpPr>
          <p:cNvPr id="23" name="Text 21"/>
          <p:cNvSpPr/>
          <p:nvPr/>
        </p:nvSpPr>
        <p:spPr>
          <a:xfrm>
            <a:off x="598646" y="6083141"/>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Processes architectural context and business requirements</a:t>
            </a:r>
            <a:endParaRPr lang="en-US" sz="1300" dirty="0"/>
          </a:p>
        </p:txBody>
      </p:sp>
      <p:sp>
        <p:nvSpPr>
          <p:cNvPr id="24" name="Text 22"/>
          <p:cNvSpPr/>
          <p:nvPr/>
        </p:nvSpPr>
        <p:spPr>
          <a:xfrm>
            <a:off x="598646" y="6416635"/>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Generates comprehensive impact predictions</a:t>
            </a:r>
            <a:endParaRPr lang="en-US" sz="1300" dirty="0"/>
          </a:p>
        </p:txBody>
      </p:sp>
      <p:sp>
        <p:nvSpPr>
          <p:cNvPr id="25" name="Text 23"/>
          <p:cNvSpPr/>
          <p:nvPr/>
        </p:nvSpPr>
        <p:spPr>
          <a:xfrm>
            <a:off x="598646" y="6750129"/>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dirty="0">
                <a:solidFill>
                  <a:srgbClr val="3C3939"/>
                </a:solidFill>
                <a:latin typeface="Roboto" pitchFamily="34" charset="0"/>
                <a:ea typeface="Roboto" pitchFamily="34" charset="-122"/>
                <a:cs typeface="Roboto" pitchFamily="34" charset="-120"/>
              </a:rPr>
              <a:t>Returns formatted analysis ready for frontend consumption</a:t>
            </a:r>
            <a:endParaRPr lang="en-US" sz="1300" dirty="0"/>
          </a:p>
        </p:txBody>
      </p:sp>
      <p:sp>
        <p:nvSpPr>
          <p:cNvPr id="26" name="Text 24"/>
          <p:cNvSpPr/>
          <p:nvPr/>
        </p:nvSpPr>
        <p:spPr>
          <a:xfrm>
            <a:off x="7400687" y="4980742"/>
            <a:ext cx="170974" cy="213717"/>
          </a:xfrm>
          <a:prstGeom prst="rect">
            <a:avLst/>
          </a:prstGeom>
          <a:noFill/>
          <a:ln/>
        </p:spPr>
        <p:txBody>
          <a:bodyPr wrap="none" lIns="0" tIns="0" rIns="0" bIns="0" rtlCol="0" anchor="t"/>
          <a:lstStyle/>
          <a:p>
            <a:pPr marL="0" indent="0" algn="l">
              <a:lnSpc>
                <a:spcPts val="2150"/>
              </a:lnSpc>
              <a:buNone/>
            </a:pPr>
            <a:r>
              <a:rPr lang="en-US" sz="1300" dirty="0">
                <a:solidFill>
                  <a:srgbClr val="3C3939"/>
                </a:solidFill>
                <a:latin typeface="Raleway Light" pitchFamily="34" charset="0"/>
                <a:ea typeface="Raleway Light" pitchFamily="34" charset="-122"/>
                <a:cs typeface="Raleway Light" pitchFamily="34" charset="-120"/>
              </a:rPr>
              <a:t>04</a:t>
            </a:r>
            <a:endParaRPr lang="en-US" sz="1300" dirty="0"/>
          </a:p>
        </p:txBody>
      </p:sp>
      <p:sp>
        <p:nvSpPr>
          <p:cNvPr id="27" name="Shape 25"/>
          <p:cNvSpPr/>
          <p:nvPr/>
        </p:nvSpPr>
        <p:spPr>
          <a:xfrm>
            <a:off x="7400687" y="5248513"/>
            <a:ext cx="6631067" cy="22860"/>
          </a:xfrm>
          <a:prstGeom prst="rect">
            <a:avLst/>
          </a:prstGeom>
          <a:solidFill>
            <a:srgbClr val="1B1B27"/>
          </a:solidFill>
          <a:ln/>
        </p:spPr>
        <p:txBody>
          <a:bodyPr/>
          <a:lstStyle/>
          <a:p>
            <a:endParaRPr lang="en-IN"/>
          </a:p>
        </p:txBody>
      </p:sp>
      <p:sp>
        <p:nvSpPr>
          <p:cNvPr id="28" name="Text 26"/>
          <p:cNvSpPr/>
          <p:nvPr/>
        </p:nvSpPr>
        <p:spPr>
          <a:xfrm>
            <a:off x="7400687" y="5379720"/>
            <a:ext cx="2645450" cy="267295"/>
          </a:xfrm>
          <a:prstGeom prst="rect">
            <a:avLst/>
          </a:prstGeom>
          <a:noFill/>
          <a:ln/>
        </p:spPr>
        <p:txBody>
          <a:bodyPr wrap="none" lIns="0" tIns="0" rIns="0" bIns="0" rtlCol="0" anchor="t"/>
          <a:lstStyle/>
          <a:p>
            <a:pPr marL="0" indent="0" algn="l">
              <a:lnSpc>
                <a:spcPts val="2100"/>
              </a:lnSpc>
              <a:buNone/>
            </a:pPr>
            <a:r>
              <a:rPr lang="en-US" sz="1650" dirty="0">
                <a:solidFill>
                  <a:srgbClr val="3C3939"/>
                </a:solidFill>
                <a:latin typeface="Raleway" pitchFamily="34" charset="0"/>
                <a:ea typeface="Raleway" pitchFamily="34" charset="-122"/>
                <a:cs typeface="Raleway" pitchFamily="34" charset="-120"/>
              </a:rPr>
              <a:t>React Frontend Dashboard</a:t>
            </a:r>
            <a:endParaRPr lang="en-US" sz="1650" dirty="0"/>
          </a:p>
        </p:txBody>
      </p:sp>
      <p:sp>
        <p:nvSpPr>
          <p:cNvPr id="29" name="Text 27"/>
          <p:cNvSpPr/>
          <p:nvPr/>
        </p:nvSpPr>
        <p:spPr>
          <a:xfrm>
            <a:off x="7400687" y="5749647"/>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Story Explorer</a:t>
            </a:r>
            <a:r>
              <a:rPr lang="en-US" sz="1300" dirty="0">
                <a:solidFill>
                  <a:srgbClr val="3C3939"/>
                </a:solidFill>
                <a:latin typeface="Roboto" pitchFamily="34" charset="0"/>
                <a:ea typeface="Roboto" pitchFamily="34" charset="-122"/>
                <a:cs typeface="Roboto" pitchFamily="34" charset="-120"/>
              </a:rPr>
              <a:t>: Browse and select Jira stories</a:t>
            </a:r>
            <a:endParaRPr lang="en-US" sz="1300" dirty="0"/>
          </a:p>
        </p:txBody>
      </p:sp>
      <p:sp>
        <p:nvSpPr>
          <p:cNvPr id="30" name="Text 28"/>
          <p:cNvSpPr/>
          <p:nvPr/>
        </p:nvSpPr>
        <p:spPr>
          <a:xfrm>
            <a:off x="7400687" y="6083141"/>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Impact Visualization</a:t>
            </a:r>
            <a:r>
              <a:rPr lang="en-US" sz="1300" dirty="0">
                <a:solidFill>
                  <a:srgbClr val="3C3939"/>
                </a:solidFill>
                <a:latin typeface="Roboto" pitchFamily="34" charset="0"/>
                <a:ea typeface="Roboto" pitchFamily="34" charset="-122"/>
                <a:cs typeface="Roboto" pitchFamily="34" charset="-120"/>
              </a:rPr>
              <a:t>: Interactive dependency graphs</a:t>
            </a:r>
            <a:endParaRPr lang="en-US" sz="1300" dirty="0"/>
          </a:p>
        </p:txBody>
      </p:sp>
      <p:sp>
        <p:nvSpPr>
          <p:cNvPr id="31" name="Text 29"/>
          <p:cNvSpPr/>
          <p:nvPr/>
        </p:nvSpPr>
        <p:spPr>
          <a:xfrm>
            <a:off x="7400687" y="6416635"/>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Risk Heatmaps</a:t>
            </a:r>
            <a:r>
              <a:rPr lang="en-US" sz="1300" dirty="0">
                <a:solidFill>
                  <a:srgbClr val="3C3939"/>
                </a:solidFill>
                <a:latin typeface="Roboto" pitchFamily="34" charset="0"/>
                <a:ea typeface="Roboto" pitchFamily="34" charset="-122"/>
                <a:cs typeface="Roboto" pitchFamily="34" charset="-120"/>
              </a:rPr>
              <a:t>: Color-coded risk assessment displays</a:t>
            </a:r>
            <a:endParaRPr lang="en-US" sz="1300" dirty="0"/>
          </a:p>
        </p:txBody>
      </p:sp>
      <p:sp>
        <p:nvSpPr>
          <p:cNvPr id="32" name="Text 30"/>
          <p:cNvSpPr/>
          <p:nvPr/>
        </p:nvSpPr>
        <p:spPr>
          <a:xfrm>
            <a:off x="7400687" y="6750129"/>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Test Recommendations</a:t>
            </a:r>
            <a:r>
              <a:rPr lang="en-US" sz="1300" dirty="0">
                <a:solidFill>
                  <a:srgbClr val="3C3939"/>
                </a:solidFill>
                <a:latin typeface="Roboto" pitchFamily="34" charset="0"/>
                <a:ea typeface="Roboto" pitchFamily="34" charset="-122"/>
                <a:cs typeface="Roboto" pitchFamily="34" charset="-120"/>
              </a:rPr>
              <a:t>: Organized test case suggestions</a:t>
            </a:r>
            <a:endParaRPr lang="en-US" sz="1300" dirty="0"/>
          </a:p>
        </p:txBody>
      </p:sp>
      <p:sp>
        <p:nvSpPr>
          <p:cNvPr id="33" name="Text 31"/>
          <p:cNvSpPr/>
          <p:nvPr/>
        </p:nvSpPr>
        <p:spPr>
          <a:xfrm>
            <a:off x="7400687" y="7083623"/>
            <a:ext cx="6631067" cy="273725"/>
          </a:xfrm>
          <a:prstGeom prst="rect">
            <a:avLst/>
          </a:prstGeom>
          <a:noFill/>
          <a:ln/>
        </p:spPr>
        <p:txBody>
          <a:bodyPr wrap="none" lIns="0" tIns="0" rIns="0" bIns="0" rtlCol="0" anchor="t"/>
          <a:lstStyle/>
          <a:p>
            <a:pPr marL="342900" indent="-342900" algn="l">
              <a:lnSpc>
                <a:spcPts val="2150"/>
              </a:lnSpc>
              <a:buSzPct val="100000"/>
              <a:buChar char="•"/>
            </a:pPr>
            <a:r>
              <a:rPr lang="en-US" sz="1300" b="1" dirty="0">
                <a:solidFill>
                  <a:srgbClr val="3C3939"/>
                </a:solidFill>
                <a:latin typeface="Roboto" pitchFamily="34" charset="0"/>
                <a:ea typeface="Roboto" pitchFamily="34" charset="-122"/>
                <a:cs typeface="Roboto" pitchFamily="34" charset="-120"/>
              </a:rPr>
              <a:t>Export Capabilities</a:t>
            </a:r>
            <a:r>
              <a:rPr lang="en-US" sz="1300" dirty="0">
                <a:solidFill>
                  <a:srgbClr val="3C3939"/>
                </a:solidFill>
                <a:latin typeface="Roboto" pitchFamily="34" charset="0"/>
                <a:ea typeface="Roboto" pitchFamily="34" charset="-122"/>
                <a:cs typeface="Roboto" pitchFamily="34" charset="-120"/>
              </a:rPr>
              <a:t>: PDF reports and Jira comment integration</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7517"/>
            <a:ext cx="5665351" cy="460772"/>
          </a:xfrm>
          <a:prstGeom prst="rect">
            <a:avLst/>
          </a:prstGeom>
          <a:noFill/>
          <a:ln/>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API Endpoints &amp; LLM Advantages</a:t>
            </a:r>
            <a:endParaRPr lang="en-US" sz="2900" dirty="0"/>
          </a:p>
        </p:txBody>
      </p:sp>
      <p:sp>
        <p:nvSpPr>
          <p:cNvPr id="4" name="Text 1"/>
          <p:cNvSpPr/>
          <p:nvPr/>
        </p:nvSpPr>
        <p:spPr>
          <a:xfrm>
            <a:off x="6280190" y="1607225"/>
            <a:ext cx="2948702" cy="368618"/>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Core API Endpoints</a:t>
            </a:r>
            <a:endParaRPr lang="en-US" sz="2300" dirty="0"/>
          </a:p>
        </p:txBody>
      </p:sp>
      <p:sp>
        <p:nvSpPr>
          <p:cNvPr id="5" name="Shape 2"/>
          <p:cNvSpPr/>
          <p:nvPr/>
        </p:nvSpPr>
        <p:spPr>
          <a:xfrm>
            <a:off x="6280190" y="2196941"/>
            <a:ext cx="3704511" cy="1741646"/>
          </a:xfrm>
          <a:prstGeom prst="roundRect">
            <a:avLst>
              <a:gd name="adj" fmla="val 3555"/>
            </a:avLst>
          </a:prstGeom>
          <a:solidFill>
            <a:srgbClr val="FFFFFF">
              <a:alpha val="95000"/>
            </a:srgbClr>
          </a:solidFill>
          <a:ln w="15240">
            <a:solidFill>
              <a:srgbClr val="C7C7D0"/>
            </a:solidFill>
            <a:prstDash val="solid"/>
          </a:ln>
        </p:spPr>
        <p:txBody>
          <a:bodyPr/>
          <a:lstStyle/>
          <a:p>
            <a:endParaRPr lang="en-IN"/>
          </a:p>
        </p:txBody>
      </p:sp>
      <p:sp>
        <p:nvSpPr>
          <p:cNvPr id="6" name="Text 3"/>
          <p:cNvSpPr/>
          <p:nvPr/>
        </p:nvSpPr>
        <p:spPr>
          <a:xfrm>
            <a:off x="6442829" y="2359581"/>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GET /api/stories</a:t>
            </a:r>
            <a:endParaRPr lang="en-US" sz="1450" dirty="0"/>
          </a:p>
        </p:txBody>
      </p:sp>
      <p:sp>
        <p:nvSpPr>
          <p:cNvPr id="7" name="Text 4"/>
          <p:cNvSpPr/>
          <p:nvPr/>
        </p:nvSpPr>
        <p:spPr>
          <a:xfrm>
            <a:off x="6442829" y="2678311"/>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Lists all available Jira stories with metadata</a:t>
            </a:r>
            <a:endParaRPr lang="en-US" sz="1150" dirty="0"/>
          </a:p>
        </p:txBody>
      </p:sp>
      <p:sp>
        <p:nvSpPr>
          <p:cNvPr id="8" name="Text 5"/>
          <p:cNvSpPr/>
          <p:nvPr/>
        </p:nvSpPr>
        <p:spPr>
          <a:xfrm>
            <a:off x="6442829" y="2965609"/>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Supports filtering by sprint, assignee, and status</a:t>
            </a:r>
            <a:endParaRPr lang="en-US" sz="1150" dirty="0"/>
          </a:p>
        </p:txBody>
      </p:sp>
      <p:sp>
        <p:nvSpPr>
          <p:cNvPr id="9" name="Text 6"/>
          <p:cNvSpPr/>
          <p:nvPr/>
        </p:nvSpPr>
        <p:spPr>
          <a:xfrm>
            <a:off x="6442829" y="3252907"/>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Returns story summaries for quick selection</a:t>
            </a:r>
            <a:endParaRPr lang="en-US" sz="1150" dirty="0"/>
          </a:p>
        </p:txBody>
      </p:sp>
      <p:sp>
        <p:nvSpPr>
          <p:cNvPr id="10" name="Shape 7"/>
          <p:cNvSpPr/>
          <p:nvPr/>
        </p:nvSpPr>
        <p:spPr>
          <a:xfrm>
            <a:off x="10132100" y="2196941"/>
            <a:ext cx="3704511" cy="1741646"/>
          </a:xfrm>
          <a:prstGeom prst="roundRect">
            <a:avLst>
              <a:gd name="adj" fmla="val 3555"/>
            </a:avLst>
          </a:prstGeom>
          <a:solidFill>
            <a:srgbClr val="FFFFFF">
              <a:alpha val="95000"/>
            </a:srgbClr>
          </a:solidFill>
          <a:ln w="15240">
            <a:solidFill>
              <a:srgbClr val="C7C7D0"/>
            </a:solidFill>
            <a:prstDash val="solid"/>
          </a:ln>
        </p:spPr>
        <p:txBody>
          <a:bodyPr/>
          <a:lstStyle/>
          <a:p>
            <a:endParaRPr lang="en-IN"/>
          </a:p>
        </p:txBody>
      </p:sp>
      <p:sp>
        <p:nvSpPr>
          <p:cNvPr id="11" name="Text 8"/>
          <p:cNvSpPr/>
          <p:nvPr/>
        </p:nvSpPr>
        <p:spPr>
          <a:xfrm>
            <a:off x="10294739" y="2359581"/>
            <a:ext cx="2330410"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POST /api/impact/analyze</a:t>
            </a:r>
            <a:endParaRPr lang="en-US" sz="1450" dirty="0"/>
          </a:p>
        </p:txBody>
      </p:sp>
      <p:sp>
        <p:nvSpPr>
          <p:cNvPr id="12" name="Text 9"/>
          <p:cNvSpPr/>
          <p:nvPr/>
        </p:nvSpPr>
        <p:spPr>
          <a:xfrm>
            <a:off x="10294739" y="2678311"/>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Primary endpoint for impact analysis</a:t>
            </a:r>
            <a:endParaRPr lang="en-US" sz="1150" dirty="0"/>
          </a:p>
        </p:txBody>
      </p:sp>
      <p:sp>
        <p:nvSpPr>
          <p:cNvPr id="13" name="Text 10"/>
          <p:cNvSpPr/>
          <p:nvPr/>
        </p:nvSpPr>
        <p:spPr>
          <a:xfrm>
            <a:off x="10294739" y="2965609"/>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Accepts story ID or raw acceptance criteria</a:t>
            </a:r>
            <a:endParaRPr lang="en-US" sz="1150" dirty="0"/>
          </a:p>
        </p:txBody>
      </p:sp>
      <p:sp>
        <p:nvSpPr>
          <p:cNvPr id="14" name="Text 11"/>
          <p:cNvSpPr/>
          <p:nvPr/>
        </p:nvSpPr>
        <p:spPr>
          <a:xfrm>
            <a:off x="10294739" y="3252907"/>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Triggers full AI processing pipeline</a:t>
            </a:r>
            <a:endParaRPr lang="en-US" sz="1150" dirty="0"/>
          </a:p>
        </p:txBody>
      </p:sp>
      <p:sp>
        <p:nvSpPr>
          <p:cNvPr id="15" name="Text 12"/>
          <p:cNvSpPr/>
          <p:nvPr/>
        </p:nvSpPr>
        <p:spPr>
          <a:xfrm>
            <a:off x="10294739" y="3540204"/>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Returns comprehensive JSON impact report</a:t>
            </a:r>
            <a:endParaRPr lang="en-US" sz="1150" dirty="0"/>
          </a:p>
        </p:txBody>
      </p:sp>
      <p:sp>
        <p:nvSpPr>
          <p:cNvPr id="16" name="Shape 13"/>
          <p:cNvSpPr/>
          <p:nvPr/>
        </p:nvSpPr>
        <p:spPr>
          <a:xfrm>
            <a:off x="6280190" y="4085987"/>
            <a:ext cx="3704511" cy="1454348"/>
          </a:xfrm>
          <a:prstGeom prst="roundRect">
            <a:avLst>
              <a:gd name="adj" fmla="val 4258"/>
            </a:avLst>
          </a:prstGeom>
          <a:solidFill>
            <a:srgbClr val="FFFFFF">
              <a:alpha val="95000"/>
            </a:srgbClr>
          </a:solidFill>
          <a:ln w="15240">
            <a:solidFill>
              <a:srgbClr val="C7C7D0"/>
            </a:solidFill>
            <a:prstDash val="solid"/>
          </a:ln>
        </p:spPr>
        <p:txBody>
          <a:bodyPr/>
          <a:lstStyle/>
          <a:p>
            <a:endParaRPr lang="en-IN"/>
          </a:p>
        </p:txBody>
      </p:sp>
      <p:sp>
        <p:nvSpPr>
          <p:cNvPr id="17" name="Text 14"/>
          <p:cNvSpPr/>
          <p:nvPr/>
        </p:nvSpPr>
        <p:spPr>
          <a:xfrm>
            <a:off x="6442829" y="4248626"/>
            <a:ext cx="2332673"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GET /api/impact/{story_id}</a:t>
            </a:r>
            <a:endParaRPr lang="en-US" sz="1450" dirty="0"/>
          </a:p>
        </p:txBody>
      </p:sp>
      <p:sp>
        <p:nvSpPr>
          <p:cNvPr id="18" name="Text 15"/>
          <p:cNvSpPr/>
          <p:nvPr/>
        </p:nvSpPr>
        <p:spPr>
          <a:xfrm>
            <a:off x="6442829" y="4567357"/>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Retrieves cached impact analysis</a:t>
            </a:r>
            <a:endParaRPr lang="en-US" sz="1150" dirty="0"/>
          </a:p>
        </p:txBody>
      </p:sp>
      <p:sp>
        <p:nvSpPr>
          <p:cNvPr id="19" name="Text 16"/>
          <p:cNvSpPr/>
          <p:nvPr/>
        </p:nvSpPr>
        <p:spPr>
          <a:xfrm>
            <a:off x="6442829" y="4854654"/>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Instant response for previously analyzed stories</a:t>
            </a:r>
            <a:endParaRPr lang="en-US" sz="1150" dirty="0"/>
          </a:p>
        </p:txBody>
      </p:sp>
      <p:sp>
        <p:nvSpPr>
          <p:cNvPr id="20" name="Text 17"/>
          <p:cNvSpPr/>
          <p:nvPr/>
        </p:nvSpPr>
        <p:spPr>
          <a:xfrm>
            <a:off x="6442829" y="5141952"/>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Includes dependency graphs and risk scores</a:t>
            </a:r>
            <a:endParaRPr lang="en-US" sz="1150" dirty="0"/>
          </a:p>
        </p:txBody>
      </p:sp>
      <p:sp>
        <p:nvSpPr>
          <p:cNvPr id="21" name="Shape 18"/>
          <p:cNvSpPr/>
          <p:nvPr/>
        </p:nvSpPr>
        <p:spPr>
          <a:xfrm>
            <a:off x="10132100" y="4085987"/>
            <a:ext cx="3704511" cy="1454348"/>
          </a:xfrm>
          <a:prstGeom prst="roundRect">
            <a:avLst>
              <a:gd name="adj" fmla="val 4258"/>
            </a:avLst>
          </a:prstGeom>
          <a:solidFill>
            <a:srgbClr val="FFFFFF">
              <a:alpha val="95000"/>
            </a:srgbClr>
          </a:solidFill>
          <a:ln w="15240">
            <a:solidFill>
              <a:srgbClr val="C7C7D0"/>
            </a:solidFill>
            <a:prstDash val="solid"/>
          </a:ln>
        </p:spPr>
        <p:txBody>
          <a:bodyPr/>
          <a:lstStyle/>
          <a:p>
            <a:endParaRPr lang="en-IN"/>
          </a:p>
        </p:txBody>
      </p:sp>
      <p:sp>
        <p:nvSpPr>
          <p:cNvPr id="22" name="Text 19"/>
          <p:cNvSpPr/>
          <p:nvPr/>
        </p:nvSpPr>
        <p:spPr>
          <a:xfrm>
            <a:off x="10294739" y="4248626"/>
            <a:ext cx="1856303"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GET /api/repositories</a:t>
            </a:r>
            <a:endParaRPr lang="en-US" sz="1450" dirty="0"/>
          </a:p>
        </p:txBody>
      </p:sp>
      <p:sp>
        <p:nvSpPr>
          <p:cNvPr id="23" name="Text 20"/>
          <p:cNvSpPr/>
          <p:nvPr/>
        </p:nvSpPr>
        <p:spPr>
          <a:xfrm>
            <a:off x="10294739" y="4567357"/>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Lists connected GitHub repositories</a:t>
            </a:r>
            <a:endParaRPr lang="en-US" sz="1150" dirty="0"/>
          </a:p>
        </p:txBody>
      </p:sp>
      <p:sp>
        <p:nvSpPr>
          <p:cNvPr id="24" name="Text 21"/>
          <p:cNvSpPr/>
          <p:nvPr/>
        </p:nvSpPr>
        <p:spPr>
          <a:xfrm>
            <a:off x="10294739" y="4854654"/>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Shows microservice architecture overview</a:t>
            </a:r>
            <a:endParaRPr lang="en-US" sz="1150" dirty="0"/>
          </a:p>
        </p:txBody>
      </p:sp>
      <p:sp>
        <p:nvSpPr>
          <p:cNvPr id="25" name="Text 22"/>
          <p:cNvSpPr/>
          <p:nvPr/>
        </p:nvSpPr>
        <p:spPr>
          <a:xfrm>
            <a:off x="10294739" y="5141952"/>
            <a:ext cx="337923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Provides repository health metrics</a:t>
            </a:r>
            <a:endParaRPr lang="en-US" sz="1150" dirty="0"/>
          </a:p>
        </p:txBody>
      </p:sp>
      <p:sp>
        <p:nvSpPr>
          <p:cNvPr id="26" name="Shape 23"/>
          <p:cNvSpPr/>
          <p:nvPr/>
        </p:nvSpPr>
        <p:spPr>
          <a:xfrm>
            <a:off x="6280190" y="5687735"/>
            <a:ext cx="7556421" cy="1454348"/>
          </a:xfrm>
          <a:prstGeom prst="roundRect">
            <a:avLst>
              <a:gd name="adj" fmla="val 4258"/>
            </a:avLst>
          </a:prstGeom>
          <a:solidFill>
            <a:srgbClr val="FFFFFF">
              <a:alpha val="95000"/>
            </a:srgbClr>
          </a:solidFill>
          <a:ln w="15240">
            <a:solidFill>
              <a:srgbClr val="C7C7D0"/>
            </a:solidFill>
            <a:prstDash val="solid"/>
          </a:ln>
        </p:spPr>
        <p:txBody>
          <a:bodyPr/>
          <a:lstStyle/>
          <a:p>
            <a:endParaRPr lang="en-IN"/>
          </a:p>
        </p:txBody>
      </p:sp>
      <p:sp>
        <p:nvSpPr>
          <p:cNvPr id="27" name="Text 24"/>
          <p:cNvSpPr/>
          <p:nvPr/>
        </p:nvSpPr>
        <p:spPr>
          <a:xfrm>
            <a:off x="6442829" y="5850374"/>
            <a:ext cx="2199680" cy="230386"/>
          </a:xfrm>
          <a:prstGeom prst="rect">
            <a:avLst/>
          </a:prstGeom>
          <a:noFill/>
          <a:ln/>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POST /api/cache/refresh</a:t>
            </a:r>
            <a:endParaRPr lang="en-US" sz="1450" dirty="0"/>
          </a:p>
        </p:txBody>
      </p:sp>
      <p:sp>
        <p:nvSpPr>
          <p:cNvPr id="28" name="Text 25"/>
          <p:cNvSpPr/>
          <p:nvPr/>
        </p:nvSpPr>
        <p:spPr>
          <a:xfrm>
            <a:off x="6442829" y="6169104"/>
            <a:ext cx="723114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Forces cache invalidation and re-analysis</a:t>
            </a:r>
            <a:endParaRPr lang="en-US" sz="1150" dirty="0"/>
          </a:p>
        </p:txBody>
      </p:sp>
      <p:sp>
        <p:nvSpPr>
          <p:cNvPr id="29" name="Text 26"/>
          <p:cNvSpPr/>
          <p:nvPr/>
        </p:nvSpPr>
        <p:spPr>
          <a:xfrm>
            <a:off x="6442829" y="6456402"/>
            <a:ext cx="723114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Useful when architecture changes occur</a:t>
            </a:r>
            <a:endParaRPr lang="en-US" sz="1150" dirty="0"/>
          </a:p>
        </p:txBody>
      </p:sp>
      <p:sp>
        <p:nvSpPr>
          <p:cNvPr id="30" name="Text 27"/>
          <p:cNvSpPr/>
          <p:nvPr/>
        </p:nvSpPr>
        <p:spPr>
          <a:xfrm>
            <a:off x="6442829" y="6743700"/>
            <a:ext cx="723114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Maintains analysis accuracy over time</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09506"/>
            <a:ext cx="6977301" cy="539234"/>
          </a:xfrm>
          <a:prstGeom prst="rect">
            <a:avLst/>
          </a:prstGeom>
          <a:noFill/>
          <a:ln/>
        </p:spPr>
        <p:txBody>
          <a:bodyPr wrap="none" lIns="0" tIns="0" rIns="0" bIns="0" rtlCol="0" anchor="t"/>
          <a:lstStyle/>
          <a:p>
            <a:pPr marL="0" indent="0" algn="l">
              <a:lnSpc>
                <a:spcPts val="4150"/>
              </a:lnSpc>
              <a:buNone/>
            </a:pPr>
            <a:r>
              <a:rPr lang="en-US" sz="3300" dirty="0">
                <a:solidFill>
                  <a:srgbClr val="000000"/>
                </a:solidFill>
                <a:latin typeface="Raleway" pitchFamily="34" charset="0"/>
                <a:ea typeface="Raleway" pitchFamily="34" charset="-122"/>
                <a:cs typeface="Raleway" pitchFamily="34" charset="-120"/>
              </a:rPr>
              <a:t>⚡</a:t>
            </a:r>
            <a:r>
              <a:rPr lang="en-US" sz="3300" dirty="0">
                <a:solidFill>
                  <a:srgbClr val="1B1B27"/>
                </a:solidFill>
                <a:latin typeface="Raleway" pitchFamily="34" charset="0"/>
                <a:ea typeface="Raleway" pitchFamily="34" charset="-122"/>
                <a:cs typeface="Raleway" pitchFamily="34" charset="-120"/>
              </a:rPr>
              <a:t> Groq Llama 3.3 LLM Advantages</a:t>
            </a:r>
            <a:endParaRPr lang="en-US" sz="3300" dirty="0"/>
          </a:p>
        </p:txBody>
      </p:sp>
      <p:sp>
        <p:nvSpPr>
          <p:cNvPr id="3" name="Shape 1"/>
          <p:cNvSpPr/>
          <p:nvPr/>
        </p:nvSpPr>
        <p:spPr>
          <a:xfrm>
            <a:off x="793790" y="1944053"/>
            <a:ext cx="6436400" cy="2525435"/>
          </a:xfrm>
          <a:prstGeom prst="roundRect">
            <a:avLst>
              <a:gd name="adj" fmla="val 4345"/>
            </a:avLst>
          </a:prstGeom>
          <a:solidFill>
            <a:srgbClr val="FFFFFF">
              <a:alpha val="95000"/>
            </a:srgbClr>
          </a:solidFill>
          <a:ln/>
        </p:spPr>
        <p:txBody>
          <a:bodyPr/>
          <a:lstStyle/>
          <a:p>
            <a:endParaRPr lang="en-IN"/>
          </a:p>
        </p:txBody>
      </p:sp>
      <p:sp>
        <p:nvSpPr>
          <p:cNvPr id="4" name="Shape 2"/>
          <p:cNvSpPr/>
          <p:nvPr/>
        </p:nvSpPr>
        <p:spPr>
          <a:xfrm>
            <a:off x="793790" y="1921193"/>
            <a:ext cx="6436400" cy="91440"/>
          </a:xfrm>
          <a:prstGeom prst="roundRect">
            <a:avLst>
              <a:gd name="adj" fmla="val 78140"/>
            </a:avLst>
          </a:prstGeom>
          <a:solidFill>
            <a:srgbClr val="1B1B27"/>
          </a:solidFill>
          <a:ln/>
        </p:spPr>
        <p:txBody>
          <a:bodyPr/>
          <a:lstStyle/>
          <a:p>
            <a:endParaRPr lang="en-IN"/>
          </a:p>
        </p:txBody>
      </p:sp>
      <p:sp>
        <p:nvSpPr>
          <p:cNvPr id="5" name="Shape 3"/>
          <p:cNvSpPr/>
          <p:nvPr/>
        </p:nvSpPr>
        <p:spPr>
          <a:xfrm>
            <a:off x="3756779" y="1688902"/>
            <a:ext cx="510302" cy="510302"/>
          </a:xfrm>
          <a:prstGeom prst="roundRect">
            <a:avLst>
              <a:gd name="adj" fmla="val 179188"/>
            </a:avLst>
          </a:prstGeom>
          <a:solidFill>
            <a:srgbClr val="1B1B27"/>
          </a:solidFill>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9893" y="1841897"/>
            <a:ext cx="204073" cy="204073"/>
          </a:xfrm>
          <a:prstGeom prst="rect">
            <a:avLst/>
          </a:prstGeom>
        </p:spPr>
      </p:pic>
      <p:sp>
        <p:nvSpPr>
          <p:cNvPr id="7" name="Text 4"/>
          <p:cNvSpPr/>
          <p:nvPr/>
        </p:nvSpPr>
        <p:spPr>
          <a:xfrm>
            <a:off x="986671" y="2369344"/>
            <a:ext cx="3277195"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Ultra-Fast Inference Performance</a:t>
            </a:r>
            <a:endParaRPr lang="en-US" sz="1650" dirty="0"/>
          </a:p>
        </p:txBody>
      </p:sp>
      <p:sp>
        <p:nvSpPr>
          <p:cNvPr id="8" name="Text 5"/>
          <p:cNvSpPr/>
          <p:nvPr/>
        </p:nvSpPr>
        <p:spPr>
          <a:xfrm>
            <a:off x="986671" y="2737128"/>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Sub-second response times for complex architectural analysis</a:t>
            </a:r>
            <a:endParaRPr lang="en-US" sz="1300" dirty="0"/>
          </a:p>
        </p:txBody>
      </p:sp>
      <p:sp>
        <p:nvSpPr>
          <p:cNvPr id="9" name="Text 6"/>
          <p:cNvSpPr/>
          <p:nvPr/>
        </p:nvSpPr>
        <p:spPr>
          <a:xfrm>
            <a:off x="986671" y="3068836"/>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Structured JSON output eliminates post-processing overhead</a:t>
            </a:r>
            <a:endParaRPr lang="en-US" sz="1300" dirty="0"/>
          </a:p>
        </p:txBody>
      </p:sp>
      <p:sp>
        <p:nvSpPr>
          <p:cNvPr id="10" name="Text 7"/>
          <p:cNvSpPr/>
          <p:nvPr/>
        </p:nvSpPr>
        <p:spPr>
          <a:xfrm>
            <a:off x="986671" y="3400544"/>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Batch processing capability for analyzing multiple stories simultaneously</a:t>
            </a:r>
            <a:endParaRPr lang="en-US" sz="1300" dirty="0"/>
          </a:p>
        </p:txBody>
      </p:sp>
      <p:sp>
        <p:nvSpPr>
          <p:cNvPr id="11" name="Text 8"/>
          <p:cNvSpPr/>
          <p:nvPr/>
        </p:nvSpPr>
        <p:spPr>
          <a:xfrm>
            <a:off x="986671" y="3732252"/>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Consistent formatting ensures reliable integration with frontend components</a:t>
            </a:r>
            <a:endParaRPr lang="en-US" sz="1300" dirty="0"/>
          </a:p>
        </p:txBody>
      </p:sp>
      <p:sp>
        <p:nvSpPr>
          <p:cNvPr id="12" name="Shape 9"/>
          <p:cNvSpPr/>
          <p:nvPr/>
        </p:nvSpPr>
        <p:spPr>
          <a:xfrm>
            <a:off x="7400211" y="1944053"/>
            <a:ext cx="6436400" cy="2525435"/>
          </a:xfrm>
          <a:prstGeom prst="roundRect">
            <a:avLst>
              <a:gd name="adj" fmla="val 4345"/>
            </a:avLst>
          </a:prstGeom>
          <a:solidFill>
            <a:srgbClr val="FFFFFF">
              <a:alpha val="95000"/>
            </a:srgbClr>
          </a:solidFill>
          <a:ln/>
        </p:spPr>
        <p:txBody>
          <a:bodyPr/>
          <a:lstStyle/>
          <a:p>
            <a:endParaRPr lang="en-IN"/>
          </a:p>
        </p:txBody>
      </p:sp>
      <p:sp>
        <p:nvSpPr>
          <p:cNvPr id="13" name="Shape 10"/>
          <p:cNvSpPr/>
          <p:nvPr/>
        </p:nvSpPr>
        <p:spPr>
          <a:xfrm>
            <a:off x="7400211" y="1921193"/>
            <a:ext cx="6436400" cy="91440"/>
          </a:xfrm>
          <a:prstGeom prst="roundRect">
            <a:avLst>
              <a:gd name="adj" fmla="val 78140"/>
            </a:avLst>
          </a:prstGeom>
          <a:solidFill>
            <a:srgbClr val="1B1B27"/>
          </a:solidFill>
          <a:ln/>
        </p:spPr>
        <p:txBody>
          <a:bodyPr/>
          <a:lstStyle/>
          <a:p>
            <a:endParaRPr lang="en-IN"/>
          </a:p>
        </p:txBody>
      </p:sp>
      <p:sp>
        <p:nvSpPr>
          <p:cNvPr id="14" name="Shape 11"/>
          <p:cNvSpPr/>
          <p:nvPr/>
        </p:nvSpPr>
        <p:spPr>
          <a:xfrm>
            <a:off x="10363200" y="1688902"/>
            <a:ext cx="510302" cy="510302"/>
          </a:xfrm>
          <a:prstGeom prst="roundRect">
            <a:avLst>
              <a:gd name="adj" fmla="val 179188"/>
            </a:avLst>
          </a:prstGeom>
          <a:solidFill>
            <a:srgbClr val="1B1B27"/>
          </a:solidFill>
          <a:ln/>
        </p:spPr>
        <p:txBody>
          <a:bodyPr/>
          <a:lstStyle/>
          <a:p>
            <a:endParaRPr lang="en-IN"/>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6314" y="1841897"/>
            <a:ext cx="204073" cy="204073"/>
          </a:xfrm>
          <a:prstGeom prst="rect">
            <a:avLst/>
          </a:prstGeom>
        </p:spPr>
      </p:pic>
      <p:sp>
        <p:nvSpPr>
          <p:cNvPr id="16" name="Text 12"/>
          <p:cNvSpPr/>
          <p:nvPr/>
        </p:nvSpPr>
        <p:spPr>
          <a:xfrm>
            <a:off x="7593092" y="2369344"/>
            <a:ext cx="3269575"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Advanced Reasoning Capabilities</a:t>
            </a:r>
            <a:endParaRPr lang="en-US" sz="1650" dirty="0"/>
          </a:p>
        </p:txBody>
      </p:sp>
      <p:sp>
        <p:nvSpPr>
          <p:cNvPr id="17" name="Text 13"/>
          <p:cNvSpPr/>
          <p:nvPr/>
        </p:nvSpPr>
        <p:spPr>
          <a:xfrm>
            <a:off x="7593092" y="2737128"/>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Contextual understanding of microservice architectures and dependencies</a:t>
            </a:r>
            <a:endParaRPr lang="en-US" sz="1300" dirty="0"/>
          </a:p>
        </p:txBody>
      </p:sp>
      <p:sp>
        <p:nvSpPr>
          <p:cNvPr id="18" name="Text 14"/>
          <p:cNvSpPr/>
          <p:nvPr/>
        </p:nvSpPr>
        <p:spPr>
          <a:xfrm>
            <a:off x="7593092" y="3068836"/>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Pattern recognition across similar story types and technical requirements</a:t>
            </a:r>
            <a:endParaRPr lang="en-US" sz="1300" dirty="0"/>
          </a:p>
        </p:txBody>
      </p:sp>
      <p:sp>
        <p:nvSpPr>
          <p:cNvPr id="19" name="Text 15"/>
          <p:cNvSpPr/>
          <p:nvPr/>
        </p:nvSpPr>
        <p:spPr>
          <a:xfrm>
            <a:off x="7593092" y="3400544"/>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Multi-hop dependency tracing through complex service relationships</a:t>
            </a:r>
            <a:endParaRPr lang="en-US" sz="1300" dirty="0"/>
          </a:p>
        </p:txBody>
      </p:sp>
      <p:sp>
        <p:nvSpPr>
          <p:cNvPr id="20" name="Text 16"/>
          <p:cNvSpPr/>
          <p:nvPr/>
        </p:nvSpPr>
        <p:spPr>
          <a:xfrm>
            <a:off x="7593092" y="3732252"/>
            <a:ext cx="6050637" cy="54435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Risk assessment logic based on architectural complexity and business impact</a:t>
            </a:r>
            <a:endParaRPr lang="en-US" sz="1300" dirty="0"/>
          </a:p>
        </p:txBody>
      </p:sp>
      <p:sp>
        <p:nvSpPr>
          <p:cNvPr id="21" name="Shape 17"/>
          <p:cNvSpPr/>
          <p:nvPr/>
        </p:nvSpPr>
        <p:spPr>
          <a:xfrm>
            <a:off x="793790" y="4894659"/>
            <a:ext cx="6436400" cy="2525435"/>
          </a:xfrm>
          <a:prstGeom prst="roundRect">
            <a:avLst>
              <a:gd name="adj" fmla="val 4345"/>
            </a:avLst>
          </a:prstGeom>
          <a:solidFill>
            <a:srgbClr val="FFFFFF">
              <a:alpha val="95000"/>
            </a:srgbClr>
          </a:solidFill>
          <a:ln/>
        </p:spPr>
        <p:txBody>
          <a:bodyPr/>
          <a:lstStyle/>
          <a:p>
            <a:endParaRPr lang="en-IN"/>
          </a:p>
        </p:txBody>
      </p:sp>
      <p:sp>
        <p:nvSpPr>
          <p:cNvPr id="22" name="Shape 18"/>
          <p:cNvSpPr/>
          <p:nvPr/>
        </p:nvSpPr>
        <p:spPr>
          <a:xfrm>
            <a:off x="793790" y="4871799"/>
            <a:ext cx="6436400" cy="91440"/>
          </a:xfrm>
          <a:prstGeom prst="roundRect">
            <a:avLst>
              <a:gd name="adj" fmla="val 78140"/>
            </a:avLst>
          </a:prstGeom>
          <a:solidFill>
            <a:srgbClr val="1B1B27"/>
          </a:solidFill>
          <a:ln/>
        </p:spPr>
        <p:txBody>
          <a:bodyPr/>
          <a:lstStyle/>
          <a:p>
            <a:endParaRPr lang="en-IN"/>
          </a:p>
        </p:txBody>
      </p:sp>
      <p:sp>
        <p:nvSpPr>
          <p:cNvPr id="23" name="Shape 19"/>
          <p:cNvSpPr/>
          <p:nvPr/>
        </p:nvSpPr>
        <p:spPr>
          <a:xfrm>
            <a:off x="3756779" y="4639508"/>
            <a:ext cx="510302" cy="510302"/>
          </a:xfrm>
          <a:prstGeom prst="roundRect">
            <a:avLst>
              <a:gd name="adj" fmla="val 179188"/>
            </a:avLst>
          </a:prstGeom>
          <a:solidFill>
            <a:srgbClr val="1B1B27"/>
          </a:solidFill>
          <a:ln/>
        </p:spPr>
        <p:txBody>
          <a:bodyPr/>
          <a:lstStyle/>
          <a:p>
            <a:endParaRPr lang="en-IN"/>
          </a:p>
        </p:txBody>
      </p:sp>
      <p:pic>
        <p:nvPicPr>
          <p:cNvPr id="2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9893" y="4792504"/>
            <a:ext cx="204073" cy="204073"/>
          </a:xfrm>
          <a:prstGeom prst="rect">
            <a:avLst/>
          </a:prstGeom>
        </p:spPr>
      </p:pic>
      <p:sp>
        <p:nvSpPr>
          <p:cNvPr id="25" name="Text 20"/>
          <p:cNvSpPr/>
          <p:nvPr/>
        </p:nvSpPr>
        <p:spPr>
          <a:xfrm>
            <a:off x="986671" y="5319951"/>
            <a:ext cx="2167414"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Cost-Effective Scaling</a:t>
            </a:r>
            <a:endParaRPr lang="en-US" sz="1650" dirty="0"/>
          </a:p>
        </p:txBody>
      </p:sp>
      <p:sp>
        <p:nvSpPr>
          <p:cNvPr id="26" name="Text 21"/>
          <p:cNvSpPr/>
          <p:nvPr/>
        </p:nvSpPr>
        <p:spPr>
          <a:xfrm>
            <a:off x="986671" y="5687735"/>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No GPU infrastructure required - leverages Groq's optimized hardware</a:t>
            </a:r>
            <a:endParaRPr lang="en-US" sz="1300" dirty="0"/>
          </a:p>
        </p:txBody>
      </p:sp>
      <p:sp>
        <p:nvSpPr>
          <p:cNvPr id="27" name="Text 22"/>
          <p:cNvSpPr/>
          <p:nvPr/>
        </p:nvSpPr>
        <p:spPr>
          <a:xfrm>
            <a:off x="986671" y="6019443"/>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Smart caching reduces API calls for repeated or similar analyses</a:t>
            </a:r>
            <a:endParaRPr lang="en-US" sz="1300" dirty="0"/>
          </a:p>
        </p:txBody>
      </p:sp>
      <p:sp>
        <p:nvSpPr>
          <p:cNvPr id="28" name="Text 23"/>
          <p:cNvSpPr/>
          <p:nvPr/>
        </p:nvSpPr>
        <p:spPr>
          <a:xfrm>
            <a:off x="986671" y="6351151"/>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Predictable pricing model scales with usage without surprise costs</a:t>
            </a:r>
            <a:endParaRPr lang="en-US" sz="1300" dirty="0"/>
          </a:p>
        </p:txBody>
      </p:sp>
      <p:sp>
        <p:nvSpPr>
          <p:cNvPr id="29" name="Text 24"/>
          <p:cNvSpPr/>
          <p:nvPr/>
        </p:nvSpPr>
        <p:spPr>
          <a:xfrm>
            <a:off x="986671" y="6682859"/>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High availability with built-in redundancy and failover capabilities</a:t>
            </a:r>
            <a:endParaRPr lang="en-US" sz="1300" dirty="0"/>
          </a:p>
        </p:txBody>
      </p:sp>
      <p:sp>
        <p:nvSpPr>
          <p:cNvPr id="30" name="Shape 25"/>
          <p:cNvSpPr/>
          <p:nvPr/>
        </p:nvSpPr>
        <p:spPr>
          <a:xfrm>
            <a:off x="7400211" y="4894659"/>
            <a:ext cx="6436400" cy="2525435"/>
          </a:xfrm>
          <a:prstGeom prst="roundRect">
            <a:avLst>
              <a:gd name="adj" fmla="val 4345"/>
            </a:avLst>
          </a:prstGeom>
          <a:solidFill>
            <a:srgbClr val="FFFFFF">
              <a:alpha val="95000"/>
            </a:srgbClr>
          </a:solidFill>
          <a:ln/>
        </p:spPr>
        <p:txBody>
          <a:bodyPr/>
          <a:lstStyle/>
          <a:p>
            <a:endParaRPr lang="en-IN"/>
          </a:p>
        </p:txBody>
      </p:sp>
      <p:sp>
        <p:nvSpPr>
          <p:cNvPr id="31" name="Shape 26"/>
          <p:cNvSpPr/>
          <p:nvPr/>
        </p:nvSpPr>
        <p:spPr>
          <a:xfrm>
            <a:off x="7400211" y="4871799"/>
            <a:ext cx="6436400" cy="91440"/>
          </a:xfrm>
          <a:prstGeom prst="roundRect">
            <a:avLst>
              <a:gd name="adj" fmla="val 78140"/>
            </a:avLst>
          </a:prstGeom>
          <a:solidFill>
            <a:srgbClr val="1B1B27"/>
          </a:solidFill>
          <a:ln/>
        </p:spPr>
        <p:txBody>
          <a:bodyPr/>
          <a:lstStyle/>
          <a:p>
            <a:endParaRPr lang="en-IN"/>
          </a:p>
        </p:txBody>
      </p:sp>
      <p:sp>
        <p:nvSpPr>
          <p:cNvPr id="32" name="Shape 27"/>
          <p:cNvSpPr/>
          <p:nvPr/>
        </p:nvSpPr>
        <p:spPr>
          <a:xfrm>
            <a:off x="10363200" y="4639508"/>
            <a:ext cx="510302" cy="510302"/>
          </a:xfrm>
          <a:prstGeom prst="roundRect">
            <a:avLst>
              <a:gd name="adj" fmla="val 179188"/>
            </a:avLst>
          </a:prstGeom>
          <a:solidFill>
            <a:srgbClr val="1B1B27"/>
          </a:solidFill>
          <a:ln/>
        </p:spPr>
        <p:txBody>
          <a:bodyPr/>
          <a:lstStyle/>
          <a:p>
            <a:endParaRPr lang="en-IN"/>
          </a:p>
        </p:txBody>
      </p:sp>
      <p:pic>
        <p:nvPicPr>
          <p:cNvPr id="3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16314" y="4792504"/>
            <a:ext cx="204073" cy="204073"/>
          </a:xfrm>
          <a:prstGeom prst="rect">
            <a:avLst/>
          </a:prstGeom>
        </p:spPr>
      </p:pic>
      <p:sp>
        <p:nvSpPr>
          <p:cNvPr id="34" name="Text 28"/>
          <p:cNvSpPr/>
          <p:nvPr/>
        </p:nvSpPr>
        <p:spPr>
          <a:xfrm>
            <a:off x="7593092" y="531995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Integration Benefits</a:t>
            </a:r>
            <a:endParaRPr lang="en-US" sz="1650" dirty="0"/>
          </a:p>
        </p:txBody>
      </p:sp>
      <p:sp>
        <p:nvSpPr>
          <p:cNvPr id="35" name="Text 29"/>
          <p:cNvSpPr/>
          <p:nvPr/>
        </p:nvSpPr>
        <p:spPr>
          <a:xfrm>
            <a:off x="7593092" y="5687735"/>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RESTful API compatibility with existing development workflows</a:t>
            </a:r>
            <a:endParaRPr lang="en-US" sz="1300" dirty="0"/>
          </a:p>
        </p:txBody>
      </p:sp>
      <p:sp>
        <p:nvSpPr>
          <p:cNvPr id="36" name="Text 30"/>
          <p:cNvSpPr/>
          <p:nvPr/>
        </p:nvSpPr>
        <p:spPr>
          <a:xfrm>
            <a:off x="7593092" y="6019443"/>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JSON schema validation ensures data consistency across the pipeline</a:t>
            </a:r>
            <a:endParaRPr lang="en-US" sz="1300" dirty="0"/>
          </a:p>
        </p:txBody>
      </p:sp>
      <p:sp>
        <p:nvSpPr>
          <p:cNvPr id="37" name="Text 31"/>
          <p:cNvSpPr/>
          <p:nvPr/>
        </p:nvSpPr>
        <p:spPr>
          <a:xfrm>
            <a:off x="7593092" y="6351151"/>
            <a:ext cx="6050637" cy="272177"/>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Real-time processing enables immediate feedback during story grooming</a:t>
            </a:r>
            <a:endParaRPr lang="en-US" sz="1300" dirty="0"/>
          </a:p>
        </p:txBody>
      </p:sp>
      <p:sp>
        <p:nvSpPr>
          <p:cNvPr id="38" name="Text 32"/>
          <p:cNvSpPr/>
          <p:nvPr/>
        </p:nvSpPr>
        <p:spPr>
          <a:xfrm>
            <a:off x="7593092" y="6682859"/>
            <a:ext cx="6050637" cy="544354"/>
          </a:xfrm>
          <a:prstGeom prst="rect">
            <a:avLst/>
          </a:prstGeom>
          <a:noFill/>
          <a:ln/>
        </p:spPr>
        <p:txBody>
          <a:bodyPr wrap="squar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Extensible prompt engineering allows customization for different architectural patterns</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668536"/>
            <a:ext cx="7151132" cy="539234"/>
          </a:xfrm>
          <a:prstGeom prst="rect">
            <a:avLst/>
          </a:prstGeom>
          <a:noFill/>
          <a:ln/>
        </p:spPr>
        <p:txBody>
          <a:bodyPr wrap="none" lIns="0" tIns="0" rIns="0" bIns="0" rtlCol="0" anchor="t"/>
          <a:lstStyle/>
          <a:p>
            <a:pPr marL="0" indent="0" algn="l">
              <a:lnSpc>
                <a:spcPts val="4150"/>
              </a:lnSpc>
              <a:buNone/>
            </a:pPr>
            <a:r>
              <a:rPr lang="en-US" sz="3300" dirty="0">
                <a:solidFill>
                  <a:srgbClr val="000000"/>
                </a:solidFill>
                <a:latin typeface="Raleway" pitchFamily="34" charset="0"/>
                <a:ea typeface="Raleway" pitchFamily="34" charset="-122"/>
                <a:cs typeface="Raleway" pitchFamily="34" charset="-120"/>
              </a:rPr>
              <a:t>🔧</a:t>
            </a:r>
            <a:r>
              <a:rPr lang="en-US" sz="3300" dirty="0">
                <a:solidFill>
                  <a:srgbClr val="1B1B27"/>
                </a:solidFill>
                <a:latin typeface="Raleway" pitchFamily="34" charset="0"/>
                <a:ea typeface="Raleway" pitchFamily="34" charset="-122"/>
                <a:cs typeface="Raleway" pitchFamily="34" charset="-120"/>
              </a:rPr>
              <a:t> Technical Implementation Details</a:t>
            </a:r>
            <a:endParaRPr lang="en-US" sz="3300" dirty="0"/>
          </a:p>
        </p:txBody>
      </p:sp>
      <p:sp>
        <p:nvSpPr>
          <p:cNvPr id="3" name="Text 1"/>
          <p:cNvSpPr/>
          <p:nvPr/>
        </p:nvSpPr>
        <p:spPr>
          <a:xfrm>
            <a:off x="793790" y="1547932"/>
            <a:ext cx="13042821" cy="272177"/>
          </a:xfrm>
          <a:prstGeom prst="rect">
            <a:avLst/>
          </a:prstGeom>
          <a:noFill/>
          <a:ln/>
        </p:spPr>
        <p:txBody>
          <a:bodyPr wrap="non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Delving deeper into the foundational technologies and methodologies employed across the ChangeradarAI platform.</a:t>
            </a:r>
            <a:endParaRPr lang="en-US" sz="13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011442"/>
            <a:ext cx="425291" cy="425291"/>
          </a:xfrm>
          <a:prstGeom prst="rect">
            <a:avLst/>
          </a:prstGeom>
        </p:spPr>
      </p:pic>
      <p:sp>
        <p:nvSpPr>
          <p:cNvPr id="5" name="Text 2"/>
          <p:cNvSpPr/>
          <p:nvPr/>
        </p:nvSpPr>
        <p:spPr>
          <a:xfrm>
            <a:off x="793790" y="2649379"/>
            <a:ext cx="2141220"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Frontend Architecture</a:t>
            </a:r>
            <a:endParaRPr lang="en-US" sz="1650" dirty="0"/>
          </a:p>
        </p:txBody>
      </p:sp>
      <p:sp>
        <p:nvSpPr>
          <p:cNvPr id="6" name="Text 3"/>
          <p:cNvSpPr/>
          <p:nvPr/>
        </p:nvSpPr>
        <p:spPr>
          <a:xfrm>
            <a:off x="793790" y="3017163"/>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React 18</a:t>
            </a:r>
            <a:r>
              <a:rPr lang="en-US" sz="1300" dirty="0">
                <a:solidFill>
                  <a:srgbClr val="3C3939"/>
                </a:solidFill>
                <a:latin typeface="Roboto" pitchFamily="34" charset="0"/>
                <a:ea typeface="Roboto" pitchFamily="34" charset="-122"/>
                <a:cs typeface="Roboto" pitchFamily="34" charset="-120"/>
              </a:rPr>
              <a:t> with TypeScript for type-safe component development</a:t>
            </a:r>
            <a:endParaRPr lang="en-US" sz="1300" dirty="0"/>
          </a:p>
        </p:txBody>
      </p:sp>
      <p:sp>
        <p:nvSpPr>
          <p:cNvPr id="7" name="Text 4"/>
          <p:cNvSpPr/>
          <p:nvPr/>
        </p:nvSpPr>
        <p:spPr>
          <a:xfrm>
            <a:off x="793790" y="3348871"/>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Vite</a:t>
            </a:r>
            <a:r>
              <a:rPr lang="en-US" sz="1300" dirty="0">
                <a:solidFill>
                  <a:srgbClr val="3C3939"/>
                </a:solidFill>
                <a:latin typeface="Roboto" pitchFamily="34" charset="0"/>
                <a:ea typeface="Roboto" pitchFamily="34" charset="-122"/>
                <a:cs typeface="Roboto" pitchFamily="34" charset="-120"/>
              </a:rPr>
              <a:t> for lightning-fast development builds and hot module replacement</a:t>
            </a:r>
            <a:endParaRPr lang="en-US" sz="1300" dirty="0"/>
          </a:p>
        </p:txBody>
      </p:sp>
      <p:sp>
        <p:nvSpPr>
          <p:cNvPr id="8" name="Text 5"/>
          <p:cNvSpPr/>
          <p:nvPr/>
        </p:nvSpPr>
        <p:spPr>
          <a:xfrm>
            <a:off x="793790" y="3680579"/>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D3.js</a:t>
            </a:r>
            <a:r>
              <a:rPr lang="en-US" sz="1300" dirty="0">
                <a:solidFill>
                  <a:srgbClr val="3C3939"/>
                </a:solidFill>
                <a:latin typeface="Roboto" pitchFamily="34" charset="0"/>
                <a:ea typeface="Roboto" pitchFamily="34" charset="-122"/>
                <a:cs typeface="Roboto" pitchFamily="34" charset="-120"/>
              </a:rPr>
              <a:t> for interactive dependency graph visualizations</a:t>
            </a:r>
            <a:endParaRPr lang="en-US" sz="1300" dirty="0"/>
          </a:p>
        </p:txBody>
      </p:sp>
      <p:sp>
        <p:nvSpPr>
          <p:cNvPr id="9" name="Text 6"/>
          <p:cNvSpPr/>
          <p:nvPr/>
        </p:nvSpPr>
        <p:spPr>
          <a:xfrm>
            <a:off x="793790" y="4012287"/>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Material-UI</a:t>
            </a:r>
            <a:r>
              <a:rPr lang="en-US" sz="1300" dirty="0">
                <a:solidFill>
                  <a:srgbClr val="3C3939"/>
                </a:solidFill>
                <a:latin typeface="Roboto" pitchFamily="34" charset="0"/>
                <a:ea typeface="Roboto" pitchFamily="34" charset="-122"/>
                <a:cs typeface="Roboto" pitchFamily="34" charset="-120"/>
              </a:rPr>
              <a:t> components for consistent design system</a:t>
            </a:r>
            <a:endParaRPr lang="en-US" sz="1300" dirty="0"/>
          </a:p>
        </p:txBody>
      </p:sp>
      <p:sp>
        <p:nvSpPr>
          <p:cNvPr id="10" name="Text 7"/>
          <p:cNvSpPr/>
          <p:nvPr/>
        </p:nvSpPr>
        <p:spPr>
          <a:xfrm>
            <a:off x="793790" y="4343995"/>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React Query</a:t>
            </a:r>
            <a:r>
              <a:rPr lang="en-US" sz="1300" dirty="0">
                <a:solidFill>
                  <a:srgbClr val="3C3939"/>
                </a:solidFill>
                <a:latin typeface="Roboto" pitchFamily="34" charset="0"/>
                <a:ea typeface="Roboto" pitchFamily="34" charset="-122"/>
                <a:cs typeface="Roboto" pitchFamily="34" charset="-120"/>
              </a:rPr>
              <a:t> for efficient API state management and caching</a:t>
            </a:r>
            <a:endParaRPr lang="en-US" sz="1300" dirty="0"/>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523" y="2011442"/>
            <a:ext cx="425291" cy="425291"/>
          </a:xfrm>
          <a:prstGeom prst="rect">
            <a:avLst/>
          </a:prstGeom>
        </p:spPr>
      </p:pic>
      <p:sp>
        <p:nvSpPr>
          <p:cNvPr id="12" name="Text 8"/>
          <p:cNvSpPr/>
          <p:nvPr/>
        </p:nvSpPr>
        <p:spPr>
          <a:xfrm>
            <a:off x="7421523" y="2649379"/>
            <a:ext cx="2236470"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Backend Infrastructure</a:t>
            </a:r>
            <a:endParaRPr lang="en-US" sz="1650" dirty="0"/>
          </a:p>
        </p:txBody>
      </p:sp>
      <p:sp>
        <p:nvSpPr>
          <p:cNvPr id="13" name="Text 9"/>
          <p:cNvSpPr/>
          <p:nvPr/>
        </p:nvSpPr>
        <p:spPr>
          <a:xfrm>
            <a:off x="7421523" y="3017163"/>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FastAPI</a:t>
            </a:r>
            <a:r>
              <a:rPr lang="en-US" sz="1300" dirty="0">
                <a:solidFill>
                  <a:srgbClr val="3C3939"/>
                </a:solidFill>
                <a:latin typeface="Roboto" pitchFamily="34" charset="0"/>
                <a:ea typeface="Roboto" pitchFamily="34" charset="-122"/>
                <a:cs typeface="Roboto" pitchFamily="34" charset="-120"/>
              </a:rPr>
              <a:t> with async/await for high-performance concurrent request handling</a:t>
            </a:r>
            <a:endParaRPr lang="en-US" sz="1300" dirty="0"/>
          </a:p>
        </p:txBody>
      </p:sp>
      <p:sp>
        <p:nvSpPr>
          <p:cNvPr id="14" name="Text 10"/>
          <p:cNvSpPr/>
          <p:nvPr/>
        </p:nvSpPr>
        <p:spPr>
          <a:xfrm>
            <a:off x="7421523" y="3348871"/>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Pydantic</a:t>
            </a:r>
            <a:r>
              <a:rPr lang="en-US" sz="1300" dirty="0">
                <a:solidFill>
                  <a:srgbClr val="3C3939"/>
                </a:solidFill>
                <a:latin typeface="Roboto" pitchFamily="34" charset="0"/>
                <a:ea typeface="Roboto" pitchFamily="34" charset="-122"/>
                <a:cs typeface="Roboto" pitchFamily="34" charset="-120"/>
              </a:rPr>
              <a:t> models for robust JSON schema validation and serialization</a:t>
            </a:r>
            <a:endParaRPr lang="en-US" sz="1300" dirty="0"/>
          </a:p>
        </p:txBody>
      </p:sp>
      <p:sp>
        <p:nvSpPr>
          <p:cNvPr id="15" name="Text 11"/>
          <p:cNvSpPr/>
          <p:nvPr/>
        </p:nvSpPr>
        <p:spPr>
          <a:xfrm>
            <a:off x="7421523" y="3680579"/>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SQLAlchemy</a:t>
            </a:r>
            <a:r>
              <a:rPr lang="en-US" sz="1300" dirty="0">
                <a:solidFill>
                  <a:srgbClr val="3C3939"/>
                </a:solidFill>
                <a:latin typeface="Roboto" pitchFamily="34" charset="0"/>
                <a:ea typeface="Roboto" pitchFamily="34" charset="-122"/>
                <a:cs typeface="Roboto" pitchFamily="34" charset="-120"/>
              </a:rPr>
              <a:t> with PostgreSQL for persistent caching and audit trails</a:t>
            </a:r>
            <a:endParaRPr lang="en-US" sz="1300" dirty="0"/>
          </a:p>
        </p:txBody>
      </p:sp>
      <p:sp>
        <p:nvSpPr>
          <p:cNvPr id="16" name="Text 12"/>
          <p:cNvSpPr/>
          <p:nvPr/>
        </p:nvSpPr>
        <p:spPr>
          <a:xfrm>
            <a:off x="7421523" y="4012287"/>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Redis</a:t>
            </a:r>
            <a:r>
              <a:rPr lang="en-US" sz="1300" dirty="0">
                <a:solidFill>
                  <a:srgbClr val="3C3939"/>
                </a:solidFill>
                <a:latin typeface="Roboto" pitchFamily="34" charset="0"/>
                <a:ea typeface="Roboto" pitchFamily="34" charset="-122"/>
                <a:cs typeface="Roboto" pitchFamily="34" charset="-120"/>
              </a:rPr>
              <a:t> for high-speed session caching and rate limiting</a:t>
            </a:r>
            <a:endParaRPr lang="en-US" sz="1300" dirty="0"/>
          </a:p>
        </p:txBody>
      </p:sp>
      <p:sp>
        <p:nvSpPr>
          <p:cNvPr id="17" name="Text 13"/>
          <p:cNvSpPr/>
          <p:nvPr/>
        </p:nvSpPr>
        <p:spPr>
          <a:xfrm>
            <a:off x="7421523" y="4343995"/>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Uvicorn</a:t>
            </a:r>
            <a:r>
              <a:rPr lang="en-US" sz="1300" dirty="0">
                <a:solidFill>
                  <a:srgbClr val="3C3939"/>
                </a:solidFill>
                <a:latin typeface="Roboto" pitchFamily="34" charset="0"/>
                <a:ea typeface="Roboto" pitchFamily="34" charset="-122"/>
                <a:cs typeface="Roboto" pitchFamily="34" charset="-120"/>
              </a:rPr>
              <a:t> ASGI server with automatic scaling capabilities</a:t>
            </a:r>
            <a:endParaRPr lang="en-US" sz="1300" dirty="0"/>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956334"/>
            <a:ext cx="425291" cy="425291"/>
          </a:xfrm>
          <a:prstGeom prst="rect">
            <a:avLst/>
          </a:prstGeom>
        </p:spPr>
      </p:pic>
      <p:sp>
        <p:nvSpPr>
          <p:cNvPr id="19" name="Text 14"/>
          <p:cNvSpPr/>
          <p:nvPr/>
        </p:nvSpPr>
        <p:spPr>
          <a:xfrm>
            <a:off x="793790" y="559427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AI Integration Layer</a:t>
            </a:r>
            <a:endParaRPr lang="en-US" sz="1650" dirty="0"/>
          </a:p>
        </p:txBody>
      </p:sp>
      <p:sp>
        <p:nvSpPr>
          <p:cNvPr id="20" name="Text 15"/>
          <p:cNvSpPr/>
          <p:nvPr/>
        </p:nvSpPr>
        <p:spPr>
          <a:xfrm>
            <a:off x="793790" y="5962055"/>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Groq SDK</a:t>
            </a:r>
            <a:r>
              <a:rPr lang="en-US" sz="1300" dirty="0">
                <a:solidFill>
                  <a:srgbClr val="3C3939"/>
                </a:solidFill>
                <a:latin typeface="Roboto" pitchFamily="34" charset="0"/>
                <a:ea typeface="Roboto" pitchFamily="34" charset="-122"/>
                <a:cs typeface="Roboto" pitchFamily="34" charset="-120"/>
              </a:rPr>
              <a:t> for optimized Llama 3.3 API integration</a:t>
            </a:r>
            <a:endParaRPr lang="en-US" sz="1300" dirty="0"/>
          </a:p>
        </p:txBody>
      </p:sp>
      <p:sp>
        <p:nvSpPr>
          <p:cNvPr id="21" name="Text 16"/>
          <p:cNvSpPr/>
          <p:nvPr/>
        </p:nvSpPr>
        <p:spPr>
          <a:xfrm>
            <a:off x="793790" y="6293763"/>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Custom prompt templates</a:t>
            </a:r>
            <a:r>
              <a:rPr lang="en-US" sz="1300" dirty="0">
                <a:solidFill>
                  <a:srgbClr val="3C3939"/>
                </a:solidFill>
                <a:latin typeface="Roboto" pitchFamily="34" charset="0"/>
                <a:ea typeface="Roboto" pitchFamily="34" charset="-122"/>
                <a:cs typeface="Roboto" pitchFamily="34" charset="-120"/>
              </a:rPr>
              <a:t> with dynamic context injection</a:t>
            </a:r>
            <a:endParaRPr lang="en-US" sz="1300" dirty="0"/>
          </a:p>
        </p:txBody>
      </p:sp>
      <p:sp>
        <p:nvSpPr>
          <p:cNvPr id="22" name="Text 17"/>
          <p:cNvSpPr/>
          <p:nvPr/>
        </p:nvSpPr>
        <p:spPr>
          <a:xfrm>
            <a:off x="793790" y="6625471"/>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JSON schema enforcement</a:t>
            </a:r>
            <a:r>
              <a:rPr lang="en-US" sz="1300" dirty="0">
                <a:solidFill>
                  <a:srgbClr val="3C3939"/>
                </a:solidFill>
                <a:latin typeface="Roboto" pitchFamily="34" charset="0"/>
                <a:ea typeface="Roboto" pitchFamily="34" charset="-122"/>
                <a:cs typeface="Roboto" pitchFamily="34" charset="-120"/>
              </a:rPr>
              <a:t> for consistent LLM output formatting</a:t>
            </a:r>
            <a:endParaRPr lang="en-US" sz="1300" dirty="0"/>
          </a:p>
        </p:txBody>
      </p:sp>
      <p:sp>
        <p:nvSpPr>
          <p:cNvPr id="23" name="Text 18"/>
          <p:cNvSpPr/>
          <p:nvPr/>
        </p:nvSpPr>
        <p:spPr>
          <a:xfrm>
            <a:off x="793790" y="6957179"/>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Retry logic</a:t>
            </a:r>
            <a:r>
              <a:rPr lang="en-US" sz="1300" dirty="0">
                <a:solidFill>
                  <a:srgbClr val="3C3939"/>
                </a:solidFill>
                <a:latin typeface="Roboto" pitchFamily="34" charset="0"/>
                <a:ea typeface="Roboto" pitchFamily="34" charset="-122"/>
                <a:cs typeface="Roboto" pitchFamily="34" charset="-120"/>
              </a:rPr>
              <a:t> with exponential backoff for API resilience</a:t>
            </a:r>
            <a:endParaRPr lang="en-US" sz="1300" dirty="0"/>
          </a:p>
        </p:txBody>
      </p:sp>
      <p:sp>
        <p:nvSpPr>
          <p:cNvPr id="24" name="Text 19"/>
          <p:cNvSpPr/>
          <p:nvPr/>
        </p:nvSpPr>
        <p:spPr>
          <a:xfrm>
            <a:off x="793790" y="7288887"/>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Token usage optimization</a:t>
            </a:r>
            <a:r>
              <a:rPr lang="en-US" sz="1300" dirty="0">
                <a:solidFill>
                  <a:srgbClr val="3C3939"/>
                </a:solidFill>
                <a:latin typeface="Roboto" pitchFamily="34" charset="0"/>
                <a:ea typeface="Roboto" pitchFamily="34" charset="-122"/>
                <a:cs typeface="Roboto" pitchFamily="34" charset="-120"/>
              </a:rPr>
              <a:t> through intelligent prompt compression</a:t>
            </a:r>
            <a:endParaRPr lang="en-US" sz="1300" dirty="0"/>
          </a:p>
        </p:txBody>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1523" y="4956334"/>
            <a:ext cx="425291" cy="425291"/>
          </a:xfrm>
          <a:prstGeom prst="rect">
            <a:avLst/>
          </a:prstGeom>
        </p:spPr>
      </p:pic>
      <p:sp>
        <p:nvSpPr>
          <p:cNvPr id="26" name="Text 20"/>
          <p:cNvSpPr/>
          <p:nvPr/>
        </p:nvSpPr>
        <p:spPr>
          <a:xfrm>
            <a:off x="7421523" y="5594271"/>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Security &amp; Monitoring</a:t>
            </a:r>
            <a:endParaRPr lang="en-US" sz="1650" dirty="0"/>
          </a:p>
        </p:txBody>
      </p:sp>
      <p:sp>
        <p:nvSpPr>
          <p:cNvPr id="27" name="Text 21"/>
          <p:cNvSpPr/>
          <p:nvPr/>
        </p:nvSpPr>
        <p:spPr>
          <a:xfrm>
            <a:off x="7421523" y="5962055"/>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OAuth 2.0</a:t>
            </a:r>
            <a:r>
              <a:rPr lang="en-US" sz="1300" dirty="0">
                <a:solidFill>
                  <a:srgbClr val="3C3939"/>
                </a:solidFill>
                <a:latin typeface="Roboto" pitchFamily="34" charset="0"/>
                <a:ea typeface="Roboto" pitchFamily="34" charset="-122"/>
                <a:cs typeface="Roboto" pitchFamily="34" charset="-120"/>
              </a:rPr>
              <a:t> integration with Jira and GitHub for secure authentication</a:t>
            </a:r>
            <a:endParaRPr lang="en-US" sz="1300" dirty="0"/>
          </a:p>
        </p:txBody>
      </p:sp>
      <p:sp>
        <p:nvSpPr>
          <p:cNvPr id="28" name="Text 22"/>
          <p:cNvSpPr/>
          <p:nvPr/>
        </p:nvSpPr>
        <p:spPr>
          <a:xfrm>
            <a:off x="7421523" y="6293763"/>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API rate limiting</a:t>
            </a:r>
            <a:r>
              <a:rPr lang="en-US" sz="1300" dirty="0">
                <a:solidFill>
                  <a:srgbClr val="3C3939"/>
                </a:solidFill>
                <a:latin typeface="Roboto" pitchFamily="34" charset="0"/>
                <a:ea typeface="Roboto" pitchFamily="34" charset="-122"/>
                <a:cs typeface="Roboto" pitchFamily="34" charset="-120"/>
              </a:rPr>
              <a:t> to prevent abuse and ensure fair usage</a:t>
            </a:r>
            <a:endParaRPr lang="en-US" sz="1300" dirty="0"/>
          </a:p>
        </p:txBody>
      </p:sp>
      <p:sp>
        <p:nvSpPr>
          <p:cNvPr id="29" name="Text 23"/>
          <p:cNvSpPr/>
          <p:nvPr/>
        </p:nvSpPr>
        <p:spPr>
          <a:xfrm>
            <a:off x="7421523" y="6625471"/>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Structured logging</a:t>
            </a:r>
            <a:r>
              <a:rPr lang="en-US" sz="1300" dirty="0">
                <a:solidFill>
                  <a:srgbClr val="3C3939"/>
                </a:solidFill>
                <a:latin typeface="Roboto" pitchFamily="34" charset="0"/>
                <a:ea typeface="Roboto" pitchFamily="34" charset="-122"/>
                <a:cs typeface="Roboto" pitchFamily="34" charset="-120"/>
              </a:rPr>
              <a:t> with correlation IDs for distributed tracing</a:t>
            </a:r>
            <a:endParaRPr lang="en-US" sz="1300" dirty="0"/>
          </a:p>
        </p:txBody>
      </p:sp>
      <p:sp>
        <p:nvSpPr>
          <p:cNvPr id="30" name="Text 24"/>
          <p:cNvSpPr/>
          <p:nvPr/>
        </p:nvSpPr>
        <p:spPr>
          <a:xfrm>
            <a:off x="7421523" y="6957179"/>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Health check endpoints</a:t>
            </a:r>
            <a:r>
              <a:rPr lang="en-US" sz="1300" dirty="0">
                <a:solidFill>
                  <a:srgbClr val="3C3939"/>
                </a:solidFill>
                <a:latin typeface="Roboto" pitchFamily="34" charset="0"/>
                <a:ea typeface="Roboto" pitchFamily="34" charset="-122"/>
                <a:cs typeface="Roboto" pitchFamily="34" charset="-120"/>
              </a:rPr>
              <a:t> for container orchestration monitoring</a:t>
            </a:r>
            <a:endParaRPr lang="en-US" sz="1300" dirty="0"/>
          </a:p>
        </p:txBody>
      </p:sp>
      <p:sp>
        <p:nvSpPr>
          <p:cNvPr id="31" name="Text 25"/>
          <p:cNvSpPr/>
          <p:nvPr/>
        </p:nvSpPr>
        <p:spPr>
          <a:xfrm>
            <a:off x="7421523" y="7288887"/>
            <a:ext cx="6415088" cy="272177"/>
          </a:xfrm>
          <a:prstGeom prst="rect">
            <a:avLst/>
          </a:prstGeom>
          <a:noFill/>
          <a:ln/>
        </p:spPr>
        <p:txBody>
          <a:bodyPr wrap="none" lIns="0" tIns="0" rIns="0" bIns="0" rtlCol="0" anchor="t"/>
          <a:lstStyle/>
          <a:p>
            <a:pPr marL="342900" indent="-342900" algn="l">
              <a:lnSpc>
                <a:spcPts val="2100"/>
              </a:lnSpc>
              <a:buSzPct val="100000"/>
              <a:buChar char="•"/>
            </a:pPr>
            <a:r>
              <a:rPr lang="en-US" sz="1300" b="1" dirty="0">
                <a:solidFill>
                  <a:srgbClr val="3C3939"/>
                </a:solidFill>
                <a:latin typeface="Roboto" pitchFamily="34" charset="0"/>
                <a:ea typeface="Roboto" pitchFamily="34" charset="-122"/>
                <a:cs typeface="Roboto" pitchFamily="34" charset="-120"/>
              </a:rPr>
              <a:t>Error tracking</a:t>
            </a:r>
            <a:r>
              <a:rPr lang="en-US" sz="1300" dirty="0">
                <a:solidFill>
                  <a:srgbClr val="3C3939"/>
                </a:solidFill>
                <a:latin typeface="Roboto" pitchFamily="34" charset="0"/>
                <a:ea typeface="Roboto" pitchFamily="34" charset="-122"/>
                <a:cs typeface="Roboto" pitchFamily="34" charset="-120"/>
              </a:rPr>
              <a:t> with detailed stack traces and user context</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29383"/>
            <a:ext cx="7556421" cy="1240393"/>
          </a:xfrm>
          <a:prstGeom prst="rect">
            <a:avLst/>
          </a:prstGeom>
          <a:noFill/>
          <a:ln/>
        </p:spPr>
        <p:txBody>
          <a:bodyPr wrap="none" lIns="0" tIns="0" rIns="0" bIns="0" rtlCol="0" anchor="t"/>
          <a:lstStyle/>
          <a:p>
            <a:pPr marL="0" indent="0" algn="l">
              <a:lnSpc>
                <a:spcPts val="9750"/>
              </a:lnSpc>
              <a:buNone/>
            </a:pPr>
            <a:r>
              <a:rPr lang="en-US" sz="7800" dirty="0">
                <a:solidFill>
                  <a:srgbClr val="1B1B27"/>
                </a:solidFill>
                <a:latin typeface="Raleway" pitchFamily="34" charset="0"/>
                <a:ea typeface="Raleway" pitchFamily="34" charset="-122"/>
                <a:cs typeface="Raleway" pitchFamily="34" charset="-120"/>
              </a:rPr>
              <a:t>Creative Coders</a:t>
            </a:r>
            <a:endParaRPr lang="en-US" sz="7800" dirty="0"/>
          </a:p>
        </p:txBody>
      </p:sp>
      <p:sp>
        <p:nvSpPr>
          <p:cNvPr id="4" name="Text 1"/>
          <p:cNvSpPr/>
          <p:nvPr/>
        </p:nvSpPr>
        <p:spPr>
          <a:xfrm>
            <a:off x="6280190" y="3267432"/>
            <a:ext cx="4569857" cy="372070"/>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Meet the team driving innovation:</a:t>
            </a:r>
            <a:endParaRPr lang="en-US" sz="2300" dirty="0"/>
          </a:p>
        </p:txBody>
      </p:sp>
      <p:sp>
        <p:nvSpPr>
          <p:cNvPr id="5" name="Shape 2"/>
          <p:cNvSpPr/>
          <p:nvPr/>
        </p:nvSpPr>
        <p:spPr>
          <a:xfrm>
            <a:off x="6280190" y="3937159"/>
            <a:ext cx="3679031" cy="722114"/>
          </a:xfrm>
          <a:prstGeom prst="roundRect">
            <a:avLst>
              <a:gd name="adj" fmla="val 11544"/>
            </a:avLst>
          </a:prstGeom>
          <a:solidFill>
            <a:srgbClr val="E1E1EA"/>
          </a:solidFill>
          <a:ln w="7620">
            <a:solidFill>
              <a:srgbClr val="C7C7D0"/>
            </a:solidFill>
            <a:prstDash val="solid"/>
          </a:ln>
        </p:spPr>
        <p:txBody>
          <a:bodyPr/>
          <a:lstStyle/>
          <a:p>
            <a:endParaRPr lang="en-IN"/>
          </a:p>
        </p:txBody>
      </p:sp>
      <p:sp>
        <p:nvSpPr>
          <p:cNvPr id="6" name="Text 3"/>
          <p:cNvSpPr/>
          <p:nvPr/>
        </p:nvSpPr>
        <p:spPr>
          <a:xfrm>
            <a:off x="6486168" y="41431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Harini</a:t>
            </a:r>
            <a:endParaRPr lang="en-US" sz="1950" dirty="0"/>
          </a:p>
        </p:txBody>
      </p:sp>
      <p:sp>
        <p:nvSpPr>
          <p:cNvPr id="7" name="Shape 4"/>
          <p:cNvSpPr/>
          <p:nvPr/>
        </p:nvSpPr>
        <p:spPr>
          <a:xfrm>
            <a:off x="10157579" y="3937159"/>
            <a:ext cx="3679031" cy="722114"/>
          </a:xfrm>
          <a:prstGeom prst="roundRect">
            <a:avLst>
              <a:gd name="adj" fmla="val 11544"/>
            </a:avLst>
          </a:prstGeom>
          <a:solidFill>
            <a:srgbClr val="E1E1EA"/>
          </a:solidFill>
          <a:ln w="7620">
            <a:solidFill>
              <a:srgbClr val="C7C7D0"/>
            </a:solidFill>
            <a:prstDash val="solid"/>
          </a:ln>
        </p:spPr>
        <p:txBody>
          <a:bodyPr/>
          <a:lstStyle/>
          <a:p>
            <a:endParaRPr lang="en-IN"/>
          </a:p>
        </p:txBody>
      </p:sp>
      <p:sp>
        <p:nvSpPr>
          <p:cNvPr id="8" name="Text 5"/>
          <p:cNvSpPr/>
          <p:nvPr/>
        </p:nvSpPr>
        <p:spPr>
          <a:xfrm>
            <a:off x="10363557" y="414313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Archana</a:t>
            </a:r>
            <a:endParaRPr lang="en-US" sz="1950" dirty="0"/>
          </a:p>
        </p:txBody>
      </p:sp>
      <p:sp>
        <p:nvSpPr>
          <p:cNvPr id="9" name="Shape 6"/>
          <p:cNvSpPr/>
          <p:nvPr/>
        </p:nvSpPr>
        <p:spPr>
          <a:xfrm>
            <a:off x="6280190" y="4857631"/>
            <a:ext cx="3679031" cy="722114"/>
          </a:xfrm>
          <a:prstGeom prst="roundRect">
            <a:avLst>
              <a:gd name="adj" fmla="val 11544"/>
            </a:avLst>
          </a:prstGeom>
          <a:solidFill>
            <a:srgbClr val="E1E1EA"/>
          </a:solidFill>
          <a:ln w="7620">
            <a:solidFill>
              <a:srgbClr val="C7C7D0"/>
            </a:solidFill>
            <a:prstDash val="solid"/>
          </a:ln>
        </p:spPr>
        <p:txBody>
          <a:bodyPr/>
          <a:lstStyle/>
          <a:p>
            <a:endParaRPr lang="en-IN"/>
          </a:p>
        </p:txBody>
      </p:sp>
      <p:sp>
        <p:nvSpPr>
          <p:cNvPr id="10" name="Text 7"/>
          <p:cNvSpPr/>
          <p:nvPr/>
        </p:nvSpPr>
        <p:spPr>
          <a:xfrm>
            <a:off x="6486168" y="50636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Pradeep</a:t>
            </a:r>
            <a:endParaRPr lang="en-US" sz="1950" dirty="0"/>
          </a:p>
        </p:txBody>
      </p:sp>
      <p:sp>
        <p:nvSpPr>
          <p:cNvPr id="11" name="Shape 8"/>
          <p:cNvSpPr/>
          <p:nvPr/>
        </p:nvSpPr>
        <p:spPr>
          <a:xfrm>
            <a:off x="10157579" y="4857631"/>
            <a:ext cx="3679031" cy="722114"/>
          </a:xfrm>
          <a:prstGeom prst="roundRect">
            <a:avLst>
              <a:gd name="adj" fmla="val 11544"/>
            </a:avLst>
          </a:prstGeom>
          <a:solidFill>
            <a:srgbClr val="E1E1EA"/>
          </a:solidFill>
          <a:ln w="7620">
            <a:solidFill>
              <a:srgbClr val="C7C7D0"/>
            </a:solidFill>
            <a:prstDash val="solid"/>
          </a:ln>
        </p:spPr>
        <p:txBody>
          <a:bodyPr/>
          <a:lstStyle/>
          <a:p>
            <a:endParaRPr lang="en-IN"/>
          </a:p>
        </p:txBody>
      </p:sp>
      <p:sp>
        <p:nvSpPr>
          <p:cNvPr id="12" name="Text 9"/>
          <p:cNvSpPr/>
          <p:nvPr/>
        </p:nvSpPr>
        <p:spPr>
          <a:xfrm>
            <a:off x="10363557" y="506360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Karunya</a:t>
            </a:r>
            <a:endParaRPr lang="en-US" sz="1950" dirty="0"/>
          </a:p>
        </p:txBody>
      </p:sp>
      <p:sp>
        <p:nvSpPr>
          <p:cNvPr id="13" name="Shape 10"/>
          <p:cNvSpPr/>
          <p:nvPr/>
        </p:nvSpPr>
        <p:spPr>
          <a:xfrm>
            <a:off x="6280190" y="5778103"/>
            <a:ext cx="7556421" cy="722114"/>
          </a:xfrm>
          <a:prstGeom prst="roundRect">
            <a:avLst>
              <a:gd name="adj" fmla="val 11544"/>
            </a:avLst>
          </a:prstGeom>
          <a:solidFill>
            <a:srgbClr val="E1E1EA"/>
          </a:solidFill>
          <a:ln w="7620">
            <a:solidFill>
              <a:srgbClr val="C7C7D0"/>
            </a:solidFill>
            <a:prstDash val="solid"/>
          </a:ln>
        </p:spPr>
        <p:txBody>
          <a:bodyPr/>
          <a:lstStyle/>
          <a:p>
            <a:endParaRPr lang="en-IN"/>
          </a:p>
        </p:txBody>
      </p:sp>
      <p:sp>
        <p:nvSpPr>
          <p:cNvPr id="14" name="Text 11"/>
          <p:cNvSpPr/>
          <p:nvPr/>
        </p:nvSpPr>
        <p:spPr>
          <a:xfrm>
            <a:off x="6486168" y="598408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C3939"/>
                </a:solidFill>
                <a:latin typeface="Raleway" pitchFamily="34" charset="0"/>
                <a:ea typeface="Raleway" pitchFamily="34" charset="-122"/>
                <a:cs typeface="Raleway" pitchFamily="34" charset="-120"/>
              </a:rPr>
              <a:t>Ajith</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68360"/>
            <a:ext cx="7556421" cy="1275874"/>
          </a:xfrm>
          <a:prstGeom prst="rect">
            <a:avLst/>
          </a:prstGeom>
          <a:noFill/>
          <a:ln/>
        </p:spPr>
        <p:txBody>
          <a:bodyPr wrap="square" lIns="0" tIns="0" rIns="0" bIns="0" rtlCol="0" anchor="t"/>
          <a:lstStyle/>
          <a:p>
            <a:pPr marL="0" indent="0" algn="l">
              <a:lnSpc>
                <a:spcPts val="5000"/>
              </a:lnSpc>
              <a:buNone/>
            </a:pPr>
            <a:r>
              <a:rPr lang="en-US" sz="4000" dirty="0">
                <a:solidFill>
                  <a:srgbClr val="1B1B27"/>
                </a:solidFill>
                <a:latin typeface="Raleway" pitchFamily="34" charset="0"/>
                <a:ea typeface="Raleway" pitchFamily="34" charset="-122"/>
                <a:cs typeface="Raleway" pitchFamily="34" charset="-120"/>
              </a:rPr>
              <a:t>The Challenge: Manual Impact Analysis is Slow and Risky</a:t>
            </a:r>
            <a:endParaRPr lang="en-US" sz="4000" dirty="0"/>
          </a:p>
        </p:txBody>
      </p:sp>
      <p:sp>
        <p:nvSpPr>
          <p:cNvPr id="4" name="Shape 1"/>
          <p:cNvSpPr/>
          <p:nvPr/>
        </p:nvSpPr>
        <p:spPr>
          <a:xfrm>
            <a:off x="793790" y="2750344"/>
            <a:ext cx="459224" cy="459224"/>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5" name="Text 2"/>
          <p:cNvSpPr/>
          <p:nvPr/>
        </p:nvSpPr>
        <p:spPr>
          <a:xfrm>
            <a:off x="1457087" y="2820472"/>
            <a:ext cx="6734413" cy="31884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Complex architecture creates hidden dependency chains</a:t>
            </a:r>
            <a:endParaRPr lang="en-US" sz="2000" dirty="0"/>
          </a:p>
        </p:txBody>
      </p:sp>
      <p:sp>
        <p:nvSpPr>
          <p:cNvPr id="6" name="Text 3"/>
          <p:cNvSpPr/>
          <p:nvPr/>
        </p:nvSpPr>
        <p:spPr>
          <a:xfrm>
            <a:off x="1457087" y="3261717"/>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Small story changes can trigger cascading effects across downstream APIs, databases, and external integrations that are hard to predict.</a:t>
            </a:r>
            <a:endParaRPr lang="en-US" sz="1600" dirty="0"/>
          </a:p>
        </p:txBody>
      </p:sp>
      <p:sp>
        <p:nvSpPr>
          <p:cNvPr id="7" name="Shape 4"/>
          <p:cNvSpPr/>
          <p:nvPr/>
        </p:nvSpPr>
        <p:spPr>
          <a:xfrm>
            <a:off x="793790" y="4323398"/>
            <a:ext cx="459224" cy="459224"/>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8" name="Text 5"/>
          <p:cNvSpPr/>
          <p:nvPr/>
        </p:nvSpPr>
        <p:spPr>
          <a:xfrm>
            <a:off x="1457087" y="4393525"/>
            <a:ext cx="6378416" cy="31884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Developers spend 1-3 days manually analyzing impact</a:t>
            </a:r>
            <a:endParaRPr lang="en-US" sz="2000" dirty="0"/>
          </a:p>
        </p:txBody>
      </p:sp>
      <p:sp>
        <p:nvSpPr>
          <p:cNvPr id="9" name="Text 6"/>
          <p:cNvSpPr/>
          <p:nvPr/>
        </p:nvSpPr>
        <p:spPr>
          <a:xfrm>
            <a:off x="1457087" y="4834771"/>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They must identify affected components, review dependent repositories, and understand downstream API behavior through manual exploration.</a:t>
            </a:r>
            <a:endParaRPr lang="en-US" sz="1600" dirty="0"/>
          </a:p>
        </p:txBody>
      </p:sp>
      <p:sp>
        <p:nvSpPr>
          <p:cNvPr id="10" name="Shape 7"/>
          <p:cNvSpPr/>
          <p:nvPr/>
        </p:nvSpPr>
        <p:spPr>
          <a:xfrm>
            <a:off x="793790" y="5896451"/>
            <a:ext cx="459224" cy="459224"/>
          </a:xfrm>
          <a:prstGeom prst="roundRect">
            <a:avLst>
              <a:gd name="adj" fmla="val 18671"/>
            </a:avLst>
          </a:prstGeom>
          <a:solidFill>
            <a:srgbClr val="E1E1EA"/>
          </a:solidFill>
          <a:ln w="7620">
            <a:solidFill>
              <a:srgbClr val="C7C7D0"/>
            </a:solidFill>
            <a:prstDash val="solid"/>
          </a:ln>
        </p:spPr>
        <p:txBody>
          <a:bodyPr/>
          <a:lstStyle/>
          <a:p>
            <a:endParaRPr lang="en-IN"/>
          </a:p>
        </p:txBody>
      </p:sp>
      <p:sp>
        <p:nvSpPr>
          <p:cNvPr id="11" name="Text 8"/>
          <p:cNvSpPr/>
          <p:nvPr/>
        </p:nvSpPr>
        <p:spPr>
          <a:xfrm>
            <a:off x="1457087" y="5966579"/>
            <a:ext cx="6189464" cy="31884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QA teams lack clarity on test coverage and risk areas</a:t>
            </a:r>
            <a:endParaRPr lang="en-US" sz="2000" dirty="0"/>
          </a:p>
        </p:txBody>
      </p:sp>
      <p:sp>
        <p:nvSpPr>
          <p:cNvPr id="12" name="Text 9"/>
          <p:cNvSpPr/>
          <p:nvPr/>
        </p:nvSpPr>
        <p:spPr>
          <a:xfrm>
            <a:off x="1457087" y="6407825"/>
            <a:ext cx="6893123" cy="6534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Without comprehensive impact visibility, testing becomes guesswork, leading to missed edge cases and potential production issues.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2575" y="473512"/>
            <a:ext cx="4544973" cy="457319"/>
          </a:xfrm>
          <a:prstGeom prst="rect">
            <a:avLst/>
          </a:prstGeom>
          <a:noFill/>
          <a:ln/>
        </p:spPr>
        <p:txBody>
          <a:bodyPr wrap="none" lIns="0" tIns="0" rIns="0" bIns="0" rtlCol="0" anchor="t"/>
          <a:lstStyle/>
          <a:p>
            <a:pPr marL="0" indent="0" algn="l">
              <a:lnSpc>
                <a:spcPts val="3600"/>
              </a:lnSpc>
              <a:buNone/>
            </a:pPr>
            <a:r>
              <a:rPr lang="en-US" sz="2850" dirty="0">
                <a:solidFill>
                  <a:srgbClr val="1B1B27"/>
                </a:solidFill>
                <a:latin typeface="Raleway" pitchFamily="34" charset="0"/>
                <a:ea typeface="Raleway" pitchFamily="34" charset="-122"/>
                <a:cs typeface="Raleway" pitchFamily="34" charset="-120"/>
              </a:rPr>
              <a:t>Introducing ChangeradarAI</a:t>
            </a:r>
            <a:endParaRPr lang="en-US" sz="2850" dirty="0"/>
          </a:p>
        </p:txBody>
      </p:sp>
      <p:sp>
        <p:nvSpPr>
          <p:cNvPr id="3" name="Text 1"/>
          <p:cNvSpPr/>
          <p:nvPr/>
        </p:nvSpPr>
        <p:spPr>
          <a:xfrm>
            <a:off x="602575" y="1281946"/>
            <a:ext cx="7912298" cy="702231"/>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An intelligent impact analysis tool that reads Jira acceptance criteria and automatically predicts technical impact across your entire architecture. It generates structured JSON reports with complete dependency mapping, giving developers and QA teams instant visibility before development even begins.</a:t>
            </a:r>
            <a:endParaRPr lang="en-US" sz="1150" dirty="0"/>
          </a:p>
        </p:txBody>
      </p:sp>
      <p:sp>
        <p:nvSpPr>
          <p:cNvPr id="4" name="Text 2"/>
          <p:cNvSpPr/>
          <p:nvPr/>
        </p:nvSpPr>
        <p:spPr>
          <a:xfrm>
            <a:off x="602575" y="2115860"/>
            <a:ext cx="7912298" cy="468154"/>
          </a:xfrm>
          <a:prstGeom prst="rect">
            <a:avLst/>
          </a:prstGeom>
          <a:noFill/>
          <a:ln/>
        </p:spPr>
        <p:txBody>
          <a:bodyPr wrap="square" lIns="0" tIns="0" rIns="0" bIns="0" rtlCol="0" anchor="t"/>
          <a:lstStyle/>
          <a:p>
            <a:pPr marL="0" indent="0" algn="l">
              <a:lnSpc>
                <a:spcPts val="1800"/>
              </a:lnSpc>
              <a:buNone/>
            </a:pPr>
            <a:r>
              <a:rPr lang="en-US" sz="1150" dirty="0">
                <a:solidFill>
                  <a:srgbClr val="3C3939"/>
                </a:solidFill>
                <a:latin typeface="Roboto" pitchFamily="34" charset="0"/>
                <a:ea typeface="Roboto" pitchFamily="34" charset="-122"/>
                <a:cs typeface="Roboto" pitchFamily="34" charset="-120"/>
              </a:rPr>
              <a:t>The tool attaches comprehensive impact reports directly to Jira stories, eliminating manual guesswork and dramatically accelerating grooming discussions.</a:t>
            </a:r>
            <a:endParaRPr lang="en-US" sz="1150" dirty="0"/>
          </a:p>
        </p:txBody>
      </p:sp>
      <p:pic>
        <p:nvPicPr>
          <p:cNvPr id="5" name="Image 0" descr="preencoded.png"/>
          <p:cNvPicPr>
            <a:picLocks noChangeAspect="1"/>
          </p:cNvPicPr>
          <p:nvPr/>
        </p:nvPicPr>
        <p:blipFill>
          <a:blip r:embed="rId3"/>
          <a:stretch>
            <a:fillRect/>
          </a:stretch>
        </p:blipFill>
        <p:spPr>
          <a:xfrm>
            <a:off x="8879443" y="1314807"/>
            <a:ext cx="4382453" cy="4382453"/>
          </a:xfrm>
          <a:prstGeom prst="rect">
            <a:avLst/>
          </a:prstGeom>
        </p:spPr>
      </p:pic>
      <p:sp>
        <p:nvSpPr>
          <p:cNvPr id="6" name="Shape 3"/>
          <p:cNvSpPr/>
          <p:nvPr/>
        </p:nvSpPr>
        <p:spPr>
          <a:xfrm>
            <a:off x="602575" y="4539892"/>
            <a:ext cx="6639401" cy="1121926"/>
          </a:xfrm>
          <a:prstGeom prst="roundRect">
            <a:avLst>
              <a:gd name="adj" fmla="val 5479"/>
            </a:avLst>
          </a:prstGeom>
          <a:solidFill>
            <a:srgbClr val="E1E1EA"/>
          </a:solidFill>
          <a:ln w="7620">
            <a:solidFill>
              <a:srgbClr val="C7C7D0"/>
            </a:solidFill>
            <a:prstDash val="solid"/>
          </a:ln>
        </p:spPr>
        <p:txBody>
          <a:bodyPr/>
          <a:lstStyle/>
          <a:p>
            <a:endParaRPr lang="en-IN"/>
          </a:p>
        </p:txBody>
      </p:sp>
      <p:sp>
        <p:nvSpPr>
          <p:cNvPr id="7" name="Shape 4"/>
          <p:cNvSpPr/>
          <p:nvPr/>
        </p:nvSpPr>
        <p:spPr>
          <a:xfrm>
            <a:off x="756523" y="4693840"/>
            <a:ext cx="438983" cy="438983"/>
          </a:xfrm>
          <a:prstGeom prst="roundRect">
            <a:avLst>
              <a:gd name="adj" fmla="val 20827881"/>
            </a:avLst>
          </a:prstGeom>
          <a:solidFill>
            <a:srgbClr val="1B1B27"/>
          </a:solidFill>
          <a:ln/>
        </p:spPr>
        <p:txBody>
          <a:bodyPr/>
          <a:lstStyle/>
          <a:p>
            <a:endParaRPr lang="en-IN"/>
          </a:p>
        </p:txBody>
      </p:sp>
      <p:pic>
        <p:nvPicPr>
          <p:cNvPr id="8"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253" y="6300907"/>
            <a:ext cx="197525" cy="197525"/>
          </a:xfrm>
          <a:prstGeom prst="rect">
            <a:avLst/>
          </a:prstGeom>
        </p:spPr>
      </p:pic>
      <p:sp>
        <p:nvSpPr>
          <p:cNvPr id="9" name="Text 5"/>
          <p:cNvSpPr/>
          <p:nvPr/>
        </p:nvSpPr>
        <p:spPr>
          <a:xfrm>
            <a:off x="756523" y="5279152"/>
            <a:ext cx="2508409" cy="228719"/>
          </a:xfrm>
          <a:prstGeom prst="rect">
            <a:avLst/>
          </a:prstGeom>
          <a:noFill/>
          <a:ln/>
        </p:spPr>
        <p:txBody>
          <a:bodyPr wrap="none" lIns="0" tIns="0" rIns="0" bIns="0" rtlCol="0" anchor="t"/>
          <a:lstStyle/>
          <a:p>
            <a:pPr marL="0" indent="0" algn="l">
              <a:lnSpc>
                <a:spcPts val="1800"/>
              </a:lnSpc>
              <a:buNone/>
            </a:pPr>
            <a:r>
              <a:rPr lang="en-US" sz="1400" dirty="0">
                <a:solidFill>
                  <a:srgbClr val="3C3939"/>
                </a:solidFill>
                <a:latin typeface="Raleway" pitchFamily="34" charset="0"/>
                <a:ea typeface="Raleway" pitchFamily="34" charset="-122"/>
                <a:cs typeface="Raleway" pitchFamily="34" charset="-120"/>
              </a:rPr>
              <a:t>Impacted systems &amp; modules</a:t>
            </a:r>
            <a:endParaRPr lang="en-US" sz="1400" dirty="0"/>
          </a:p>
        </p:txBody>
      </p:sp>
      <p:sp>
        <p:nvSpPr>
          <p:cNvPr id="10" name="Shape 6"/>
          <p:cNvSpPr/>
          <p:nvPr/>
        </p:nvSpPr>
        <p:spPr>
          <a:xfrm>
            <a:off x="7388304" y="4539892"/>
            <a:ext cx="6639520" cy="1121926"/>
          </a:xfrm>
          <a:prstGeom prst="roundRect">
            <a:avLst>
              <a:gd name="adj" fmla="val 5479"/>
            </a:avLst>
          </a:prstGeom>
          <a:solidFill>
            <a:srgbClr val="E1E1EA"/>
          </a:solidFill>
          <a:ln w="7620">
            <a:solidFill>
              <a:srgbClr val="C7C7D0"/>
            </a:solidFill>
            <a:prstDash val="solid"/>
          </a:ln>
        </p:spPr>
        <p:txBody>
          <a:bodyPr/>
          <a:lstStyle/>
          <a:p>
            <a:endParaRPr lang="en-IN"/>
          </a:p>
        </p:txBody>
      </p:sp>
      <p:sp>
        <p:nvSpPr>
          <p:cNvPr id="11" name="Shape 7"/>
          <p:cNvSpPr/>
          <p:nvPr/>
        </p:nvSpPr>
        <p:spPr>
          <a:xfrm>
            <a:off x="7542252" y="4693840"/>
            <a:ext cx="438983" cy="438983"/>
          </a:xfrm>
          <a:prstGeom prst="roundRect">
            <a:avLst>
              <a:gd name="adj" fmla="val 20827881"/>
            </a:avLst>
          </a:prstGeom>
          <a:solidFill>
            <a:srgbClr val="1B1B27"/>
          </a:solidFill>
          <a:ln/>
        </p:spPr>
        <p:txBody>
          <a:bodyPr/>
          <a:lstStyle/>
          <a:p>
            <a:endParaRPr lang="en-IN"/>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2982" y="6300907"/>
            <a:ext cx="197525" cy="197525"/>
          </a:xfrm>
          <a:prstGeom prst="rect">
            <a:avLst/>
          </a:prstGeom>
        </p:spPr>
      </p:pic>
      <p:sp>
        <p:nvSpPr>
          <p:cNvPr id="13" name="Text 8"/>
          <p:cNvSpPr/>
          <p:nvPr/>
        </p:nvSpPr>
        <p:spPr>
          <a:xfrm>
            <a:off x="7542252" y="5279152"/>
            <a:ext cx="2029301" cy="228719"/>
          </a:xfrm>
          <a:prstGeom prst="rect">
            <a:avLst/>
          </a:prstGeom>
          <a:noFill/>
          <a:ln/>
        </p:spPr>
        <p:txBody>
          <a:bodyPr wrap="none" lIns="0" tIns="0" rIns="0" bIns="0" rtlCol="0" anchor="t"/>
          <a:lstStyle/>
          <a:p>
            <a:pPr marL="0" indent="0" algn="l">
              <a:lnSpc>
                <a:spcPts val="1800"/>
              </a:lnSpc>
              <a:buNone/>
            </a:pPr>
            <a:r>
              <a:rPr lang="en-US" sz="1400" dirty="0">
                <a:solidFill>
                  <a:srgbClr val="3C3939"/>
                </a:solidFill>
                <a:latin typeface="Raleway" pitchFamily="34" charset="0"/>
                <a:ea typeface="Raleway" pitchFamily="34" charset="-122"/>
                <a:cs typeface="Raleway" pitchFamily="34" charset="-120"/>
              </a:rPr>
              <a:t>Downstream API effects</a:t>
            </a:r>
            <a:endParaRPr lang="en-US" sz="1400" dirty="0"/>
          </a:p>
        </p:txBody>
      </p:sp>
      <p:sp>
        <p:nvSpPr>
          <p:cNvPr id="14" name="Shape 9"/>
          <p:cNvSpPr/>
          <p:nvPr/>
        </p:nvSpPr>
        <p:spPr>
          <a:xfrm>
            <a:off x="602575" y="5808146"/>
            <a:ext cx="6639401" cy="1121926"/>
          </a:xfrm>
          <a:prstGeom prst="roundRect">
            <a:avLst>
              <a:gd name="adj" fmla="val 5479"/>
            </a:avLst>
          </a:prstGeom>
          <a:solidFill>
            <a:srgbClr val="E1E1EA"/>
          </a:solidFill>
          <a:ln w="7620">
            <a:solidFill>
              <a:srgbClr val="C7C7D0"/>
            </a:solidFill>
            <a:prstDash val="solid"/>
          </a:ln>
        </p:spPr>
        <p:txBody>
          <a:bodyPr/>
          <a:lstStyle/>
          <a:p>
            <a:endParaRPr lang="en-IN"/>
          </a:p>
        </p:txBody>
      </p:sp>
      <p:sp>
        <p:nvSpPr>
          <p:cNvPr id="15" name="Shape 10"/>
          <p:cNvSpPr/>
          <p:nvPr/>
        </p:nvSpPr>
        <p:spPr>
          <a:xfrm>
            <a:off x="756523" y="5962094"/>
            <a:ext cx="438983" cy="438983"/>
          </a:xfrm>
          <a:prstGeom prst="roundRect">
            <a:avLst>
              <a:gd name="adj" fmla="val 20827881"/>
            </a:avLst>
          </a:prstGeom>
          <a:solidFill>
            <a:srgbClr val="1B1B27"/>
          </a:solidFill>
          <a:ln/>
        </p:spPr>
        <p:txBody>
          <a:bodyPr/>
          <a:lstStyle/>
          <a:p>
            <a:endParaRPr lang="en-IN"/>
          </a:p>
        </p:txBody>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253" y="7569160"/>
            <a:ext cx="197525" cy="197525"/>
          </a:xfrm>
          <a:prstGeom prst="rect">
            <a:avLst/>
          </a:prstGeom>
        </p:spPr>
      </p:pic>
      <p:sp>
        <p:nvSpPr>
          <p:cNvPr id="17" name="Text 11"/>
          <p:cNvSpPr/>
          <p:nvPr/>
        </p:nvSpPr>
        <p:spPr>
          <a:xfrm>
            <a:off x="756523" y="6547405"/>
            <a:ext cx="1986320" cy="228719"/>
          </a:xfrm>
          <a:prstGeom prst="rect">
            <a:avLst/>
          </a:prstGeom>
          <a:noFill/>
          <a:ln/>
        </p:spPr>
        <p:txBody>
          <a:bodyPr wrap="none" lIns="0" tIns="0" rIns="0" bIns="0" rtlCol="0" anchor="t"/>
          <a:lstStyle/>
          <a:p>
            <a:pPr marL="0" indent="0" algn="l">
              <a:lnSpc>
                <a:spcPts val="1800"/>
              </a:lnSpc>
              <a:buNone/>
            </a:pPr>
            <a:r>
              <a:rPr lang="en-US" sz="1400" dirty="0">
                <a:solidFill>
                  <a:srgbClr val="3C3939"/>
                </a:solidFill>
                <a:latin typeface="Raleway" pitchFamily="34" charset="0"/>
                <a:ea typeface="Raleway" pitchFamily="34" charset="-122"/>
                <a:cs typeface="Raleway" pitchFamily="34" charset="-120"/>
              </a:rPr>
              <a:t>Dependent repositories</a:t>
            </a:r>
            <a:endParaRPr lang="en-US" sz="1400" dirty="0"/>
          </a:p>
        </p:txBody>
      </p:sp>
      <p:sp>
        <p:nvSpPr>
          <p:cNvPr id="18" name="Shape 12"/>
          <p:cNvSpPr/>
          <p:nvPr/>
        </p:nvSpPr>
        <p:spPr>
          <a:xfrm>
            <a:off x="7388304" y="5808146"/>
            <a:ext cx="6639520" cy="1121926"/>
          </a:xfrm>
          <a:prstGeom prst="roundRect">
            <a:avLst>
              <a:gd name="adj" fmla="val 5479"/>
            </a:avLst>
          </a:prstGeom>
          <a:solidFill>
            <a:srgbClr val="E1E1EA"/>
          </a:solidFill>
          <a:ln w="7620">
            <a:solidFill>
              <a:srgbClr val="C7C7D0"/>
            </a:solidFill>
            <a:prstDash val="solid"/>
          </a:ln>
        </p:spPr>
        <p:txBody>
          <a:bodyPr/>
          <a:lstStyle/>
          <a:p>
            <a:endParaRPr lang="en-IN"/>
          </a:p>
        </p:txBody>
      </p:sp>
      <p:sp>
        <p:nvSpPr>
          <p:cNvPr id="19" name="Shape 13"/>
          <p:cNvSpPr/>
          <p:nvPr/>
        </p:nvSpPr>
        <p:spPr>
          <a:xfrm>
            <a:off x="7542252" y="5962094"/>
            <a:ext cx="438983" cy="438983"/>
          </a:xfrm>
          <a:prstGeom prst="roundRect">
            <a:avLst>
              <a:gd name="adj" fmla="val 20827881"/>
            </a:avLst>
          </a:prstGeom>
          <a:solidFill>
            <a:srgbClr val="1B1B27"/>
          </a:solidFill>
          <a:ln/>
        </p:spPr>
        <p:txBody>
          <a:bodyPr/>
          <a:lstStyle/>
          <a:p>
            <a:endParaRPr lang="en-IN"/>
          </a:p>
        </p:txBody>
      </p:sp>
      <p:pic>
        <p:nvPicPr>
          <p:cNvPr id="20"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2982" y="7569160"/>
            <a:ext cx="197525" cy="197525"/>
          </a:xfrm>
          <a:prstGeom prst="rect">
            <a:avLst/>
          </a:prstGeom>
        </p:spPr>
      </p:pic>
      <p:sp>
        <p:nvSpPr>
          <p:cNvPr id="21" name="Text 14"/>
          <p:cNvSpPr/>
          <p:nvPr/>
        </p:nvSpPr>
        <p:spPr>
          <a:xfrm>
            <a:off x="7542252" y="6547405"/>
            <a:ext cx="2073235" cy="228719"/>
          </a:xfrm>
          <a:prstGeom prst="rect">
            <a:avLst/>
          </a:prstGeom>
          <a:noFill/>
          <a:ln/>
        </p:spPr>
        <p:txBody>
          <a:bodyPr wrap="none" lIns="0" tIns="0" rIns="0" bIns="0" rtlCol="0" anchor="t"/>
          <a:lstStyle/>
          <a:p>
            <a:pPr marL="0" indent="0" algn="l">
              <a:lnSpc>
                <a:spcPts val="1800"/>
              </a:lnSpc>
              <a:buNone/>
            </a:pPr>
            <a:r>
              <a:rPr lang="en-US" sz="1400" dirty="0">
                <a:solidFill>
                  <a:srgbClr val="3C3939"/>
                </a:solidFill>
                <a:latin typeface="Raleway" pitchFamily="34" charset="0"/>
                <a:ea typeface="Raleway" pitchFamily="34" charset="-122"/>
                <a:cs typeface="Raleway" pitchFamily="34" charset="-120"/>
              </a:rPr>
              <a:t>Risk scoring &amp; test cases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49975"/>
            <a:ext cx="4252913" cy="531614"/>
          </a:xfrm>
          <a:prstGeom prst="rect">
            <a:avLst/>
          </a:prstGeom>
          <a:noFill/>
          <a:ln/>
        </p:spPr>
        <p:txBody>
          <a:bodyPr wrap="none" lIns="0" tIns="0" rIns="0" bIns="0" rtlCol="0" anchor="t"/>
          <a:lstStyle/>
          <a:p>
            <a:pPr marL="0" indent="0" algn="l">
              <a:lnSpc>
                <a:spcPts val="4150"/>
              </a:lnSpc>
              <a:buNone/>
            </a:pPr>
            <a:r>
              <a:rPr lang="en-US" sz="3300" dirty="0">
                <a:solidFill>
                  <a:srgbClr val="1B1B27"/>
                </a:solidFill>
                <a:latin typeface="Raleway" pitchFamily="34" charset="0"/>
                <a:ea typeface="Raleway" pitchFamily="34" charset="-122"/>
                <a:cs typeface="Raleway" pitchFamily="34" charset="-120"/>
              </a:rPr>
              <a:t>Key Capabilities</a:t>
            </a:r>
            <a:endParaRPr lang="en-US" sz="3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1621750"/>
            <a:ext cx="510302" cy="510302"/>
          </a:xfrm>
          <a:prstGeom prst="rect">
            <a:avLst/>
          </a:prstGeom>
        </p:spPr>
      </p:pic>
      <p:sp>
        <p:nvSpPr>
          <p:cNvPr id="4" name="Text 1"/>
          <p:cNvSpPr/>
          <p:nvPr/>
        </p:nvSpPr>
        <p:spPr>
          <a:xfrm>
            <a:off x="793790" y="2344698"/>
            <a:ext cx="2822615"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Jira Story → Impact Mapping</a:t>
            </a:r>
            <a:endParaRPr lang="en-US" sz="1650" dirty="0"/>
          </a:p>
        </p:txBody>
      </p:sp>
      <p:sp>
        <p:nvSpPr>
          <p:cNvPr id="5" name="Text 2"/>
          <p:cNvSpPr/>
          <p:nvPr/>
        </p:nvSpPr>
        <p:spPr>
          <a:xfrm>
            <a:off x="793790" y="2712482"/>
            <a:ext cx="6415088" cy="544354"/>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Automatically detects which microservices, API endpoints, and components will be affected based on the Acceptance Criteria. No manual tracing required.</a:t>
            </a:r>
            <a:endParaRPr lang="en-US" sz="13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523" y="1621750"/>
            <a:ext cx="510302" cy="510302"/>
          </a:xfrm>
          <a:prstGeom prst="rect">
            <a:avLst/>
          </a:prstGeom>
        </p:spPr>
      </p:pic>
      <p:sp>
        <p:nvSpPr>
          <p:cNvPr id="7" name="Text 3"/>
          <p:cNvSpPr/>
          <p:nvPr/>
        </p:nvSpPr>
        <p:spPr>
          <a:xfrm>
            <a:off x="7421523" y="2344698"/>
            <a:ext cx="2997994"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Dependency Graph Reasoning</a:t>
            </a:r>
            <a:endParaRPr lang="en-US" sz="1650" dirty="0"/>
          </a:p>
        </p:txBody>
      </p:sp>
      <p:sp>
        <p:nvSpPr>
          <p:cNvPr id="8" name="Text 4"/>
          <p:cNvSpPr/>
          <p:nvPr/>
        </p:nvSpPr>
        <p:spPr>
          <a:xfrm>
            <a:off x="7421523" y="2712482"/>
            <a:ext cx="6415088" cy="544354"/>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Understands database dependencies, downstream calls, and external system integrations. Traces cascading impact automatically across your architecture.</a:t>
            </a:r>
            <a:endParaRPr lang="en-US" sz="13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3596997"/>
            <a:ext cx="510302" cy="510302"/>
          </a:xfrm>
          <a:prstGeom prst="rect">
            <a:avLst/>
          </a:prstGeom>
        </p:spPr>
      </p:pic>
      <p:sp>
        <p:nvSpPr>
          <p:cNvPr id="10" name="Text 5"/>
          <p:cNvSpPr/>
          <p:nvPr/>
        </p:nvSpPr>
        <p:spPr>
          <a:xfrm>
            <a:off x="793790" y="4319945"/>
            <a:ext cx="2931200"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Developer Recommendations</a:t>
            </a:r>
            <a:endParaRPr lang="en-US" sz="1650" dirty="0"/>
          </a:p>
        </p:txBody>
      </p:sp>
      <p:sp>
        <p:nvSpPr>
          <p:cNvPr id="11" name="Text 6"/>
          <p:cNvSpPr/>
          <p:nvPr/>
        </p:nvSpPr>
        <p:spPr>
          <a:xfrm>
            <a:off x="793790" y="4687729"/>
            <a:ext cx="6415088" cy="544354"/>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Suggests impacted code areas including files to modify, methods and functions affected, plus potential side effects to watch for.</a:t>
            </a:r>
            <a:endParaRPr lang="en-US" sz="13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1523" y="3596997"/>
            <a:ext cx="510302" cy="510302"/>
          </a:xfrm>
          <a:prstGeom prst="rect">
            <a:avLst/>
          </a:prstGeom>
        </p:spPr>
      </p:pic>
      <p:sp>
        <p:nvSpPr>
          <p:cNvPr id="13" name="Text 7"/>
          <p:cNvSpPr/>
          <p:nvPr/>
        </p:nvSpPr>
        <p:spPr>
          <a:xfrm>
            <a:off x="7421523" y="4319945"/>
            <a:ext cx="2658070"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QA Test Recommendations</a:t>
            </a:r>
            <a:endParaRPr lang="en-US" sz="1650" dirty="0"/>
          </a:p>
        </p:txBody>
      </p:sp>
      <p:sp>
        <p:nvSpPr>
          <p:cNvPr id="14" name="Text 8"/>
          <p:cNvSpPr/>
          <p:nvPr/>
        </p:nvSpPr>
        <p:spPr>
          <a:xfrm>
            <a:off x="7421523" y="4687729"/>
            <a:ext cx="6415088" cy="544354"/>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Generates unit tests, integration test paths, security validation scenarios, and negative test cases for comprehensive coverage.</a:t>
            </a:r>
            <a:endParaRPr lang="en-US" sz="13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3790" y="5572244"/>
            <a:ext cx="510302" cy="510302"/>
          </a:xfrm>
          <a:prstGeom prst="rect">
            <a:avLst/>
          </a:prstGeom>
        </p:spPr>
      </p:pic>
      <p:sp>
        <p:nvSpPr>
          <p:cNvPr id="16" name="Text 9"/>
          <p:cNvSpPr/>
          <p:nvPr/>
        </p:nvSpPr>
        <p:spPr>
          <a:xfrm>
            <a:off x="793790" y="6295192"/>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Risk Scoring Engine</a:t>
            </a:r>
            <a:endParaRPr lang="en-US" sz="1650" dirty="0"/>
          </a:p>
        </p:txBody>
      </p:sp>
      <p:sp>
        <p:nvSpPr>
          <p:cNvPr id="17" name="Text 10"/>
          <p:cNvSpPr/>
          <p:nvPr/>
        </p:nvSpPr>
        <p:spPr>
          <a:xfrm>
            <a:off x="793790" y="6662976"/>
            <a:ext cx="6415088" cy="816531"/>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Uses weighted analysis of functional complexity, data sensitivity, security impact, and dependency fan-out. Outputs Low/Medium/High/Critical with 0-100 precision scoring.</a:t>
            </a:r>
            <a:endParaRPr lang="en-US" sz="13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1523" y="5572244"/>
            <a:ext cx="510302" cy="510302"/>
          </a:xfrm>
          <a:prstGeom prst="rect">
            <a:avLst/>
          </a:prstGeom>
        </p:spPr>
      </p:pic>
      <p:sp>
        <p:nvSpPr>
          <p:cNvPr id="19" name="Text 11"/>
          <p:cNvSpPr/>
          <p:nvPr/>
        </p:nvSpPr>
        <p:spPr>
          <a:xfrm>
            <a:off x="7421523" y="6295192"/>
            <a:ext cx="2131695" cy="265747"/>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Powered by LLM APIs</a:t>
            </a:r>
            <a:endParaRPr lang="en-US" sz="1650" dirty="0"/>
          </a:p>
        </p:txBody>
      </p:sp>
      <p:sp>
        <p:nvSpPr>
          <p:cNvPr id="20" name="Text 12"/>
          <p:cNvSpPr/>
          <p:nvPr/>
        </p:nvSpPr>
        <p:spPr>
          <a:xfrm>
            <a:off x="7421523" y="6662976"/>
            <a:ext cx="6415088" cy="544354"/>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Uses Groq + Llama 3.3 for sub-second inference with structured JSON output. No GPU required, with smart caching for instant re-execution.</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021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Why ChangeradarAI Transforms Your Workflow</a:t>
            </a:r>
            <a:endParaRPr lang="en-US" sz="3550" dirty="0"/>
          </a:p>
        </p:txBody>
      </p:sp>
      <p:pic>
        <p:nvPicPr>
          <p:cNvPr id="4" name="Image 1" descr="preencoded.png"/>
          <p:cNvPicPr>
            <a:picLocks noChangeAspect="1"/>
          </p:cNvPicPr>
          <p:nvPr/>
        </p:nvPicPr>
        <p:blipFill>
          <a:blip r:embed="rId4"/>
          <a:stretch>
            <a:fillRect/>
          </a:stretch>
        </p:blipFill>
        <p:spPr>
          <a:xfrm>
            <a:off x="793790" y="2146340"/>
            <a:ext cx="907256" cy="1335762"/>
          </a:xfrm>
          <a:prstGeom prst="rect">
            <a:avLst/>
          </a:prstGeom>
        </p:spPr>
      </p:pic>
      <p:sp>
        <p:nvSpPr>
          <p:cNvPr id="5" name="Text 1"/>
          <p:cNvSpPr/>
          <p:nvPr/>
        </p:nvSpPr>
        <p:spPr>
          <a:xfrm>
            <a:off x="1882497" y="232779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Accelerates Planning</a:t>
            </a:r>
            <a:endParaRPr lang="en-US" sz="1750" dirty="0"/>
          </a:p>
        </p:txBody>
      </p:sp>
      <p:sp>
        <p:nvSpPr>
          <p:cNvPr id="6" name="Text 2"/>
          <p:cNvSpPr/>
          <p:nvPr/>
        </p:nvSpPr>
        <p:spPr>
          <a:xfrm>
            <a:off x="1882497" y="2720102"/>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Reduces impact analysis from days to seconds, enabling faster grooming and sprint planning sessions.</a:t>
            </a:r>
            <a:endParaRPr lang="en-US" sz="1400" dirty="0"/>
          </a:p>
        </p:txBody>
      </p:sp>
      <p:pic>
        <p:nvPicPr>
          <p:cNvPr id="7" name="Image 2" descr="preencoded.png"/>
          <p:cNvPicPr>
            <a:picLocks noChangeAspect="1"/>
          </p:cNvPicPr>
          <p:nvPr/>
        </p:nvPicPr>
        <p:blipFill>
          <a:blip r:embed="rId5"/>
          <a:stretch>
            <a:fillRect/>
          </a:stretch>
        </p:blipFill>
        <p:spPr>
          <a:xfrm>
            <a:off x="793790" y="3482102"/>
            <a:ext cx="907256" cy="1335762"/>
          </a:xfrm>
          <a:prstGeom prst="rect">
            <a:avLst/>
          </a:prstGeom>
        </p:spPr>
      </p:pic>
      <p:sp>
        <p:nvSpPr>
          <p:cNvPr id="8" name="Text 3"/>
          <p:cNvSpPr/>
          <p:nvPr/>
        </p:nvSpPr>
        <p:spPr>
          <a:xfrm>
            <a:off x="1882497" y="366355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Improves Accuracy</a:t>
            </a:r>
            <a:endParaRPr lang="en-US" sz="1750" dirty="0"/>
          </a:p>
        </p:txBody>
      </p:sp>
      <p:sp>
        <p:nvSpPr>
          <p:cNvPr id="9" name="Text 4"/>
          <p:cNvSpPr/>
          <p:nvPr/>
        </p:nvSpPr>
        <p:spPr>
          <a:xfrm>
            <a:off x="1882497" y="4055864"/>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Uses architectural reasoning to eliminate manual guesswork and human error in dependency mapping.</a:t>
            </a:r>
            <a:endParaRPr lang="en-US" sz="1400" dirty="0"/>
          </a:p>
        </p:txBody>
      </p:sp>
      <p:pic>
        <p:nvPicPr>
          <p:cNvPr id="10" name="Image 3" descr="preencoded.png"/>
          <p:cNvPicPr>
            <a:picLocks noChangeAspect="1"/>
          </p:cNvPicPr>
          <p:nvPr/>
        </p:nvPicPr>
        <p:blipFill>
          <a:blip r:embed="rId6"/>
          <a:stretch>
            <a:fillRect/>
          </a:stretch>
        </p:blipFill>
        <p:spPr>
          <a:xfrm>
            <a:off x="793790" y="4817864"/>
            <a:ext cx="907256" cy="1335762"/>
          </a:xfrm>
          <a:prstGeom prst="rect">
            <a:avLst/>
          </a:prstGeom>
        </p:spPr>
      </p:pic>
      <p:sp>
        <p:nvSpPr>
          <p:cNvPr id="11" name="Text 5"/>
          <p:cNvSpPr/>
          <p:nvPr/>
        </p:nvSpPr>
        <p:spPr>
          <a:xfrm>
            <a:off x="1882497" y="4999315"/>
            <a:ext cx="2861191"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Reduces SME Dependency</a:t>
            </a:r>
            <a:endParaRPr lang="en-US" sz="1750" dirty="0"/>
          </a:p>
        </p:txBody>
      </p:sp>
      <p:sp>
        <p:nvSpPr>
          <p:cNvPr id="12" name="Text 6"/>
          <p:cNvSpPr/>
          <p:nvPr/>
        </p:nvSpPr>
        <p:spPr>
          <a:xfrm>
            <a:off x="1882497" y="5391626"/>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Democratizes architectural knowledge, so developers don't need to constantly consult senior engineers for impact understanding.</a:t>
            </a:r>
            <a:endParaRPr lang="en-US" sz="1400" dirty="0"/>
          </a:p>
        </p:txBody>
      </p:sp>
      <p:pic>
        <p:nvPicPr>
          <p:cNvPr id="13" name="Image 4" descr="preencoded.png"/>
          <p:cNvPicPr>
            <a:picLocks noChangeAspect="1"/>
          </p:cNvPicPr>
          <p:nvPr/>
        </p:nvPicPr>
        <p:blipFill>
          <a:blip r:embed="rId7"/>
          <a:stretch>
            <a:fillRect/>
          </a:stretch>
        </p:blipFill>
        <p:spPr>
          <a:xfrm>
            <a:off x="793790" y="6153626"/>
            <a:ext cx="907256" cy="1335762"/>
          </a:xfrm>
          <a:prstGeom prst="rect">
            <a:avLst/>
          </a:prstGeom>
        </p:spPr>
      </p:pic>
      <p:sp>
        <p:nvSpPr>
          <p:cNvPr id="14" name="Text 7"/>
          <p:cNvSpPr/>
          <p:nvPr/>
        </p:nvSpPr>
        <p:spPr>
          <a:xfrm>
            <a:off x="1882497" y="633507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Boosts Quality</a:t>
            </a:r>
            <a:endParaRPr lang="en-US" sz="1750" dirty="0"/>
          </a:p>
        </p:txBody>
      </p:sp>
      <p:sp>
        <p:nvSpPr>
          <p:cNvPr id="15" name="Text 8"/>
          <p:cNvSpPr/>
          <p:nvPr/>
        </p:nvSpPr>
        <p:spPr>
          <a:xfrm>
            <a:off x="1882497" y="6727388"/>
            <a:ext cx="6467713"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Enhances developer productivity and QA readiness with complete visibility into risks and test requirements upfront.</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4236" y="435531"/>
            <a:ext cx="5901809" cy="445413"/>
          </a:xfrm>
          <a:prstGeom prst="rect">
            <a:avLst/>
          </a:prstGeom>
          <a:noFill/>
          <a:ln/>
        </p:spPr>
        <p:txBody>
          <a:bodyPr wrap="none" lIns="0" tIns="0" rIns="0" bIns="0" rtlCol="0" anchor="t"/>
          <a:lstStyle/>
          <a:p>
            <a:pPr marL="0" indent="0" algn="l">
              <a:lnSpc>
                <a:spcPts val="3500"/>
              </a:lnSpc>
              <a:buNone/>
            </a:pPr>
            <a:r>
              <a:rPr lang="en-US" sz="2800" dirty="0">
                <a:solidFill>
                  <a:srgbClr val="1B1B27"/>
                </a:solidFill>
                <a:latin typeface="Raleway" pitchFamily="34" charset="0"/>
                <a:ea typeface="Raleway" pitchFamily="34" charset="-122"/>
                <a:cs typeface="Raleway" pitchFamily="34" charset="-120"/>
              </a:rPr>
              <a:t>Feature Deep Dive: Impact Mapping</a:t>
            </a:r>
            <a:endParaRPr lang="en-US" sz="2800" dirty="0"/>
          </a:p>
        </p:txBody>
      </p:sp>
      <p:sp>
        <p:nvSpPr>
          <p:cNvPr id="3" name="Text 1"/>
          <p:cNvSpPr/>
          <p:nvPr/>
        </p:nvSpPr>
        <p:spPr>
          <a:xfrm>
            <a:off x="554236" y="1237178"/>
            <a:ext cx="2405420" cy="267295"/>
          </a:xfrm>
          <a:prstGeom prst="rect">
            <a:avLst/>
          </a:prstGeom>
          <a:noFill/>
          <a:ln/>
        </p:spPr>
        <p:txBody>
          <a:bodyPr wrap="none" lIns="0" tIns="0" rIns="0" bIns="0" rtlCol="0" anchor="t"/>
          <a:lstStyle/>
          <a:p>
            <a:pPr marL="0" indent="0" algn="l">
              <a:lnSpc>
                <a:spcPts val="2100"/>
              </a:lnSpc>
              <a:buNone/>
            </a:pPr>
            <a:r>
              <a:rPr lang="en-US" sz="1650" dirty="0">
                <a:solidFill>
                  <a:srgbClr val="1B1B27"/>
                </a:solidFill>
                <a:latin typeface="Raleway" pitchFamily="34" charset="0"/>
                <a:ea typeface="Raleway" pitchFamily="34" charset="-122"/>
                <a:cs typeface="Raleway" pitchFamily="34" charset="-120"/>
              </a:rPr>
              <a:t>Intelligent Story Analysis</a:t>
            </a:r>
            <a:endParaRPr lang="en-US" sz="1650" dirty="0"/>
          </a:p>
        </p:txBody>
      </p:sp>
      <p:sp>
        <p:nvSpPr>
          <p:cNvPr id="4" name="Text 2"/>
          <p:cNvSpPr/>
          <p:nvPr/>
        </p:nvSpPr>
        <p:spPr>
          <a:xfrm>
            <a:off x="554236" y="1646992"/>
            <a:ext cx="6587133" cy="684014"/>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ChangeradarAI reads Jira-style user stories and acceptance criteria, then maps them to affected services with precision. It predicts impacted API endpoints and identifies exactly which code components require updates.</a:t>
            </a:r>
            <a:endParaRPr lang="en-US" sz="1100" dirty="0"/>
          </a:p>
        </p:txBody>
      </p:sp>
      <p:sp>
        <p:nvSpPr>
          <p:cNvPr id="5" name="Text 3"/>
          <p:cNvSpPr/>
          <p:nvPr/>
        </p:nvSpPr>
        <p:spPr>
          <a:xfrm>
            <a:off x="554236" y="2459236"/>
            <a:ext cx="6587133" cy="456009"/>
          </a:xfrm>
          <a:prstGeom prst="rect">
            <a:avLst/>
          </a:prstGeom>
          <a:noFill/>
          <a:ln/>
        </p:spPr>
        <p:txBody>
          <a:bodyPr wrap="square" lIns="0" tIns="0" rIns="0" bIns="0" rtlCol="0" anchor="t"/>
          <a:lstStyle/>
          <a:p>
            <a:pPr marL="0" indent="0" algn="l">
              <a:lnSpc>
                <a:spcPts val="1750"/>
              </a:lnSpc>
              <a:buNone/>
            </a:pPr>
            <a:r>
              <a:rPr lang="en-US" sz="1100" dirty="0">
                <a:solidFill>
                  <a:srgbClr val="3C3939"/>
                </a:solidFill>
                <a:latin typeface="Roboto" pitchFamily="34" charset="0"/>
                <a:ea typeface="Roboto" pitchFamily="34" charset="-122"/>
                <a:cs typeface="Roboto" pitchFamily="34" charset="-120"/>
              </a:rPr>
              <a:t>The AI understands technical context, business logic, and architectural patterns to deliver actionable insights that developers can trust.</a:t>
            </a:r>
            <a:endParaRPr lang="en-US" sz="1100" dirty="0"/>
          </a:p>
        </p:txBody>
      </p:sp>
      <p:pic>
        <p:nvPicPr>
          <p:cNvPr id="6" name="Image 0" descr="preencoded.png"/>
          <p:cNvPicPr>
            <a:picLocks noChangeAspect="1"/>
          </p:cNvPicPr>
          <p:nvPr/>
        </p:nvPicPr>
        <p:blipFill>
          <a:blip r:embed="rId3"/>
          <a:stretch>
            <a:fillRect/>
          </a:stretch>
        </p:blipFill>
        <p:spPr>
          <a:xfrm>
            <a:off x="7496651" y="1254919"/>
            <a:ext cx="5928360" cy="5928360"/>
          </a:xfrm>
          <a:prstGeom prst="rect">
            <a:avLst/>
          </a:prstGeom>
        </p:spPr>
      </p:pic>
      <p:sp>
        <p:nvSpPr>
          <p:cNvPr id="7" name="Text 4"/>
          <p:cNvSpPr/>
          <p:nvPr/>
        </p:nvSpPr>
        <p:spPr>
          <a:xfrm>
            <a:off x="554236" y="7503795"/>
            <a:ext cx="142518" cy="178118"/>
          </a:xfrm>
          <a:prstGeom prst="rect">
            <a:avLst/>
          </a:prstGeom>
          <a:noFill/>
          <a:ln/>
        </p:spPr>
        <p:txBody>
          <a:bodyPr wrap="none" lIns="0" tIns="0" rIns="0" bIns="0" rtlCol="0" anchor="t"/>
          <a:lstStyle/>
          <a:p>
            <a:pPr marL="0" indent="0" algn="l">
              <a:lnSpc>
                <a:spcPts val="1750"/>
              </a:lnSpc>
              <a:buNone/>
            </a:pPr>
            <a:r>
              <a:rPr lang="en-US" sz="1100" dirty="0">
                <a:solidFill>
                  <a:srgbClr val="3C3939"/>
                </a:solidFill>
                <a:latin typeface="Raleway Light" pitchFamily="34" charset="0"/>
                <a:ea typeface="Raleway Light" pitchFamily="34" charset="-122"/>
                <a:cs typeface="Raleway Light" pitchFamily="34" charset="-120"/>
              </a:rPr>
              <a:t>01</a:t>
            </a:r>
            <a:endParaRPr lang="en-US" sz="1100" dirty="0"/>
          </a:p>
        </p:txBody>
      </p:sp>
      <p:sp>
        <p:nvSpPr>
          <p:cNvPr id="8" name="Shape 5"/>
          <p:cNvSpPr/>
          <p:nvPr/>
        </p:nvSpPr>
        <p:spPr>
          <a:xfrm>
            <a:off x="554236" y="7730728"/>
            <a:ext cx="6689646" cy="15240"/>
          </a:xfrm>
          <a:prstGeom prst="rect">
            <a:avLst/>
          </a:prstGeom>
          <a:solidFill>
            <a:srgbClr val="1B1B27"/>
          </a:solidFill>
          <a:ln/>
        </p:spPr>
        <p:txBody>
          <a:bodyPr/>
          <a:lstStyle/>
          <a:p>
            <a:endParaRPr lang="en-IN"/>
          </a:p>
        </p:txBody>
      </p:sp>
      <p:sp>
        <p:nvSpPr>
          <p:cNvPr id="9" name="Text 6"/>
          <p:cNvSpPr/>
          <p:nvPr/>
        </p:nvSpPr>
        <p:spPr>
          <a:xfrm>
            <a:off x="554236" y="7832408"/>
            <a:ext cx="3289340" cy="222766"/>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Parse acceptance criteria from Jira story</a:t>
            </a:r>
            <a:endParaRPr lang="en-US" sz="1400" dirty="0"/>
          </a:p>
        </p:txBody>
      </p:sp>
      <p:sp>
        <p:nvSpPr>
          <p:cNvPr id="10" name="Text 7"/>
          <p:cNvSpPr/>
          <p:nvPr/>
        </p:nvSpPr>
        <p:spPr>
          <a:xfrm>
            <a:off x="7386399" y="7503795"/>
            <a:ext cx="142518" cy="178118"/>
          </a:xfrm>
          <a:prstGeom prst="rect">
            <a:avLst/>
          </a:prstGeom>
          <a:noFill/>
          <a:ln/>
        </p:spPr>
        <p:txBody>
          <a:bodyPr wrap="none" lIns="0" tIns="0" rIns="0" bIns="0" rtlCol="0" anchor="t"/>
          <a:lstStyle/>
          <a:p>
            <a:pPr marL="0" indent="0" algn="l">
              <a:lnSpc>
                <a:spcPts val="1750"/>
              </a:lnSpc>
              <a:buNone/>
            </a:pPr>
            <a:r>
              <a:rPr lang="en-US" sz="1100" dirty="0">
                <a:solidFill>
                  <a:srgbClr val="3C3939"/>
                </a:solidFill>
                <a:latin typeface="Raleway Light" pitchFamily="34" charset="0"/>
                <a:ea typeface="Raleway Light" pitchFamily="34" charset="-122"/>
                <a:cs typeface="Raleway Light" pitchFamily="34" charset="-120"/>
              </a:rPr>
              <a:t>02</a:t>
            </a:r>
            <a:endParaRPr lang="en-US" sz="1100" dirty="0"/>
          </a:p>
        </p:txBody>
      </p:sp>
      <p:sp>
        <p:nvSpPr>
          <p:cNvPr id="11" name="Shape 8"/>
          <p:cNvSpPr/>
          <p:nvPr/>
        </p:nvSpPr>
        <p:spPr>
          <a:xfrm>
            <a:off x="7386399" y="7730728"/>
            <a:ext cx="6689765" cy="15240"/>
          </a:xfrm>
          <a:prstGeom prst="rect">
            <a:avLst/>
          </a:prstGeom>
          <a:solidFill>
            <a:srgbClr val="1B1B27"/>
          </a:solidFill>
          <a:ln/>
        </p:spPr>
        <p:txBody>
          <a:bodyPr/>
          <a:lstStyle/>
          <a:p>
            <a:endParaRPr lang="en-IN"/>
          </a:p>
        </p:txBody>
      </p:sp>
      <p:sp>
        <p:nvSpPr>
          <p:cNvPr id="12" name="Text 9"/>
          <p:cNvSpPr/>
          <p:nvPr/>
        </p:nvSpPr>
        <p:spPr>
          <a:xfrm>
            <a:off x="7386399" y="7832408"/>
            <a:ext cx="2902863" cy="222766"/>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Map requirements to microservices</a:t>
            </a:r>
            <a:endParaRPr lang="en-US" sz="1400" dirty="0"/>
          </a:p>
        </p:txBody>
      </p:sp>
      <p:sp>
        <p:nvSpPr>
          <p:cNvPr id="13" name="Text 10"/>
          <p:cNvSpPr/>
          <p:nvPr/>
        </p:nvSpPr>
        <p:spPr>
          <a:xfrm>
            <a:off x="554236" y="8304490"/>
            <a:ext cx="142518" cy="178118"/>
          </a:xfrm>
          <a:prstGeom prst="rect">
            <a:avLst/>
          </a:prstGeom>
          <a:noFill/>
          <a:ln/>
        </p:spPr>
        <p:txBody>
          <a:bodyPr wrap="none" lIns="0" tIns="0" rIns="0" bIns="0" rtlCol="0" anchor="t"/>
          <a:lstStyle/>
          <a:p>
            <a:pPr marL="0" indent="0" algn="l">
              <a:lnSpc>
                <a:spcPts val="1750"/>
              </a:lnSpc>
              <a:buNone/>
            </a:pPr>
            <a:r>
              <a:rPr lang="en-US" sz="1100" dirty="0">
                <a:solidFill>
                  <a:srgbClr val="3C3939"/>
                </a:solidFill>
                <a:latin typeface="Raleway Light" pitchFamily="34" charset="0"/>
                <a:ea typeface="Raleway Light" pitchFamily="34" charset="-122"/>
                <a:cs typeface="Raleway Light" pitchFamily="34" charset="-120"/>
              </a:rPr>
              <a:t>03</a:t>
            </a:r>
            <a:endParaRPr lang="en-US" sz="1100" dirty="0"/>
          </a:p>
        </p:txBody>
      </p:sp>
      <p:sp>
        <p:nvSpPr>
          <p:cNvPr id="14" name="Shape 11"/>
          <p:cNvSpPr/>
          <p:nvPr/>
        </p:nvSpPr>
        <p:spPr>
          <a:xfrm>
            <a:off x="554236" y="8531423"/>
            <a:ext cx="6689646" cy="15240"/>
          </a:xfrm>
          <a:prstGeom prst="rect">
            <a:avLst/>
          </a:prstGeom>
          <a:solidFill>
            <a:srgbClr val="1B1B27"/>
          </a:solidFill>
          <a:ln/>
        </p:spPr>
        <p:txBody>
          <a:bodyPr/>
          <a:lstStyle/>
          <a:p>
            <a:endParaRPr lang="en-IN"/>
          </a:p>
        </p:txBody>
      </p:sp>
      <p:sp>
        <p:nvSpPr>
          <p:cNvPr id="15" name="Text 12"/>
          <p:cNvSpPr/>
          <p:nvPr/>
        </p:nvSpPr>
        <p:spPr>
          <a:xfrm>
            <a:off x="554236" y="8633103"/>
            <a:ext cx="2525792" cy="222766"/>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Identify affected API endpoints</a:t>
            </a:r>
            <a:endParaRPr lang="en-US" sz="1400" dirty="0"/>
          </a:p>
        </p:txBody>
      </p:sp>
      <p:sp>
        <p:nvSpPr>
          <p:cNvPr id="16" name="Text 13"/>
          <p:cNvSpPr/>
          <p:nvPr/>
        </p:nvSpPr>
        <p:spPr>
          <a:xfrm>
            <a:off x="7386399" y="8304490"/>
            <a:ext cx="142518" cy="178118"/>
          </a:xfrm>
          <a:prstGeom prst="rect">
            <a:avLst/>
          </a:prstGeom>
          <a:noFill/>
          <a:ln/>
        </p:spPr>
        <p:txBody>
          <a:bodyPr wrap="none" lIns="0" tIns="0" rIns="0" bIns="0" rtlCol="0" anchor="t"/>
          <a:lstStyle/>
          <a:p>
            <a:pPr marL="0" indent="0" algn="l">
              <a:lnSpc>
                <a:spcPts val="1750"/>
              </a:lnSpc>
              <a:buNone/>
            </a:pPr>
            <a:r>
              <a:rPr lang="en-US" sz="1100" dirty="0">
                <a:solidFill>
                  <a:srgbClr val="3C3939"/>
                </a:solidFill>
                <a:latin typeface="Raleway Light" pitchFamily="34" charset="0"/>
                <a:ea typeface="Raleway Light" pitchFamily="34" charset="-122"/>
                <a:cs typeface="Raleway Light" pitchFamily="34" charset="-120"/>
              </a:rPr>
              <a:t>04</a:t>
            </a:r>
            <a:endParaRPr lang="en-US" sz="1100" dirty="0"/>
          </a:p>
        </p:txBody>
      </p:sp>
      <p:sp>
        <p:nvSpPr>
          <p:cNvPr id="17" name="Shape 14"/>
          <p:cNvSpPr/>
          <p:nvPr/>
        </p:nvSpPr>
        <p:spPr>
          <a:xfrm>
            <a:off x="7386399" y="8531423"/>
            <a:ext cx="6689765" cy="15240"/>
          </a:xfrm>
          <a:prstGeom prst="rect">
            <a:avLst/>
          </a:prstGeom>
          <a:solidFill>
            <a:srgbClr val="1B1B27"/>
          </a:solidFill>
          <a:ln/>
        </p:spPr>
        <p:txBody>
          <a:bodyPr/>
          <a:lstStyle/>
          <a:p>
            <a:endParaRPr lang="en-IN"/>
          </a:p>
        </p:txBody>
      </p:sp>
      <p:sp>
        <p:nvSpPr>
          <p:cNvPr id="18" name="Text 15"/>
          <p:cNvSpPr/>
          <p:nvPr/>
        </p:nvSpPr>
        <p:spPr>
          <a:xfrm>
            <a:off x="7386399" y="8633103"/>
            <a:ext cx="3238738" cy="222766"/>
          </a:xfrm>
          <a:prstGeom prst="rect">
            <a:avLst/>
          </a:prstGeom>
          <a:noFill/>
          <a:ln/>
        </p:spPr>
        <p:txBody>
          <a:bodyPr wrap="none" lIns="0" tIns="0" rIns="0" bIns="0" rtlCol="0" anchor="t"/>
          <a:lstStyle/>
          <a:p>
            <a:pPr marL="0" indent="0" algn="l">
              <a:lnSpc>
                <a:spcPts val="1750"/>
              </a:lnSpc>
              <a:buNone/>
            </a:pPr>
            <a:r>
              <a:rPr lang="en-US" sz="1400" dirty="0">
                <a:solidFill>
                  <a:srgbClr val="3C3939"/>
                </a:solidFill>
                <a:latin typeface="Raleway" pitchFamily="34" charset="0"/>
                <a:ea typeface="Raleway" pitchFamily="34" charset="-122"/>
                <a:cs typeface="Raleway" pitchFamily="34" charset="-120"/>
              </a:rPr>
              <a:t>List required code component changes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68260"/>
          </a:xfrm>
          <a:prstGeom prst="rect">
            <a:avLst/>
          </a:prstGeom>
        </p:spPr>
      </p:pic>
      <p:sp>
        <p:nvSpPr>
          <p:cNvPr id="3" name="Text 0"/>
          <p:cNvSpPr/>
          <p:nvPr/>
        </p:nvSpPr>
        <p:spPr>
          <a:xfrm>
            <a:off x="793790" y="2964775"/>
            <a:ext cx="10492026" cy="566976"/>
          </a:xfrm>
          <a:prstGeom prst="rect">
            <a:avLst/>
          </a:prstGeom>
          <a:noFill/>
          <a:ln/>
        </p:spPr>
        <p:txBody>
          <a:bodyPr wrap="none" lIns="0" tIns="0" rIns="0" bIns="0" rtlCol="0" anchor="t"/>
          <a:lstStyle/>
          <a:p>
            <a:pPr marL="0" indent="0" algn="l">
              <a:lnSpc>
                <a:spcPts val="4450"/>
              </a:lnSpc>
              <a:buNone/>
            </a:pPr>
            <a:r>
              <a:rPr lang="en-US" sz="3550" dirty="0">
                <a:solidFill>
                  <a:srgbClr val="1B1B27"/>
                </a:solidFill>
                <a:latin typeface="Raleway" pitchFamily="34" charset="0"/>
                <a:ea typeface="Raleway" pitchFamily="34" charset="-122"/>
                <a:cs typeface="Raleway" pitchFamily="34" charset="-120"/>
              </a:rPr>
              <a:t>Feature Deep Dive: Dependency Graph Reasoning</a:t>
            </a:r>
            <a:endParaRPr lang="en-US" sz="3550" dirty="0"/>
          </a:p>
        </p:txBody>
      </p:sp>
      <p:sp>
        <p:nvSpPr>
          <p:cNvPr id="4" name="Text 1"/>
          <p:cNvSpPr/>
          <p:nvPr/>
        </p:nvSpPr>
        <p:spPr>
          <a:xfrm>
            <a:off x="793790" y="3803928"/>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Understanding the ripple effects of changes across a complex architecture is critical. ChangeradarAI automatically traces downstream service relationships, reads integrations with databases and external APIs, and finds cascading impact without manual exploration.</a:t>
            </a:r>
            <a:endParaRPr lang="en-US" sz="1400" dirty="0"/>
          </a:p>
        </p:txBody>
      </p:sp>
      <p:sp>
        <p:nvSpPr>
          <p:cNvPr id="5" name="Shape 2"/>
          <p:cNvSpPr/>
          <p:nvPr/>
        </p:nvSpPr>
        <p:spPr>
          <a:xfrm>
            <a:off x="793790" y="4588550"/>
            <a:ext cx="6430685" cy="1381482"/>
          </a:xfrm>
          <a:prstGeom prst="roundRect">
            <a:avLst>
              <a:gd name="adj" fmla="val 5517"/>
            </a:avLst>
          </a:prstGeom>
          <a:solidFill>
            <a:srgbClr val="FFFFFF">
              <a:alpha val="95000"/>
            </a:srgbClr>
          </a:solidFill>
          <a:ln w="22860">
            <a:solidFill>
              <a:srgbClr val="C7C7D0"/>
            </a:solidFill>
            <a:prstDash val="solid"/>
          </a:ln>
        </p:spPr>
        <p:txBody>
          <a:bodyPr/>
          <a:lstStyle/>
          <a:p>
            <a:endParaRPr lang="en-IN"/>
          </a:p>
        </p:txBody>
      </p:sp>
      <p:sp>
        <p:nvSpPr>
          <p:cNvPr id="6" name="Text 3"/>
          <p:cNvSpPr/>
          <p:nvPr/>
        </p:nvSpPr>
        <p:spPr>
          <a:xfrm>
            <a:off x="998101" y="479286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Service Relationships</a:t>
            </a:r>
            <a:endParaRPr lang="en-US" sz="1750" dirty="0"/>
          </a:p>
        </p:txBody>
      </p:sp>
      <p:sp>
        <p:nvSpPr>
          <p:cNvPr id="7" name="Text 4"/>
          <p:cNvSpPr/>
          <p:nvPr/>
        </p:nvSpPr>
        <p:spPr>
          <a:xfrm>
            <a:off x="998101" y="5185172"/>
            <a:ext cx="6022062"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Maps direct and indirect dependencies between microservices, identifying which services call which APIs.</a:t>
            </a:r>
            <a:endParaRPr lang="en-US" sz="1400" dirty="0"/>
          </a:p>
        </p:txBody>
      </p:sp>
      <p:sp>
        <p:nvSpPr>
          <p:cNvPr id="8" name="Shape 5"/>
          <p:cNvSpPr/>
          <p:nvPr/>
        </p:nvSpPr>
        <p:spPr>
          <a:xfrm>
            <a:off x="7405926" y="4588550"/>
            <a:ext cx="6430685" cy="1381482"/>
          </a:xfrm>
          <a:prstGeom prst="roundRect">
            <a:avLst>
              <a:gd name="adj" fmla="val 5517"/>
            </a:avLst>
          </a:prstGeom>
          <a:solidFill>
            <a:srgbClr val="FFFFFF">
              <a:alpha val="95000"/>
            </a:srgbClr>
          </a:solidFill>
          <a:ln w="22860">
            <a:solidFill>
              <a:srgbClr val="C7C7D0"/>
            </a:solidFill>
            <a:prstDash val="solid"/>
          </a:ln>
        </p:spPr>
        <p:txBody>
          <a:bodyPr/>
          <a:lstStyle/>
          <a:p>
            <a:endParaRPr lang="en-IN"/>
          </a:p>
        </p:txBody>
      </p:sp>
      <p:sp>
        <p:nvSpPr>
          <p:cNvPr id="9" name="Text 6"/>
          <p:cNvSpPr/>
          <p:nvPr/>
        </p:nvSpPr>
        <p:spPr>
          <a:xfrm>
            <a:off x="7610237" y="4792861"/>
            <a:ext cx="2570083"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Database Dependencies</a:t>
            </a:r>
            <a:endParaRPr lang="en-US" sz="1750" dirty="0"/>
          </a:p>
        </p:txBody>
      </p:sp>
      <p:sp>
        <p:nvSpPr>
          <p:cNvPr id="10" name="Text 7"/>
          <p:cNvSpPr/>
          <p:nvPr/>
        </p:nvSpPr>
        <p:spPr>
          <a:xfrm>
            <a:off x="7610237" y="5185172"/>
            <a:ext cx="6022062"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Tracks schema changes, query impacts, and data flow between services and data stores.</a:t>
            </a:r>
            <a:endParaRPr lang="en-US" sz="1400" dirty="0"/>
          </a:p>
        </p:txBody>
      </p:sp>
      <p:sp>
        <p:nvSpPr>
          <p:cNvPr id="11" name="Shape 8"/>
          <p:cNvSpPr/>
          <p:nvPr/>
        </p:nvSpPr>
        <p:spPr>
          <a:xfrm>
            <a:off x="793790" y="6151483"/>
            <a:ext cx="6430685" cy="1381482"/>
          </a:xfrm>
          <a:prstGeom prst="roundRect">
            <a:avLst>
              <a:gd name="adj" fmla="val 5517"/>
            </a:avLst>
          </a:prstGeom>
          <a:solidFill>
            <a:srgbClr val="FFFFFF">
              <a:alpha val="95000"/>
            </a:srgbClr>
          </a:solidFill>
          <a:ln w="22860">
            <a:solidFill>
              <a:srgbClr val="C7C7D0"/>
            </a:solidFill>
            <a:prstDash val="solid"/>
          </a:ln>
        </p:spPr>
        <p:txBody>
          <a:bodyPr/>
          <a:lstStyle/>
          <a:p>
            <a:endParaRPr lang="en-IN"/>
          </a:p>
        </p:txBody>
      </p:sp>
      <p:sp>
        <p:nvSpPr>
          <p:cNvPr id="12" name="Text 9"/>
          <p:cNvSpPr/>
          <p:nvPr/>
        </p:nvSpPr>
        <p:spPr>
          <a:xfrm>
            <a:off x="998101" y="635579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External Integrations</a:t>
            </a:r>
            <a:endParaRPr lang="en-US" sz="1750" dirty="0"/>
          </a:p>
        </p:txBody>
      </p:sp>
      <p:sp>
        <p:nvSpPr>
          <p:cNvPr id="13" name="Text 10"/>
          <p:cNvSpPr/>
          <p:nvPr/>
        </p:nvSpPr>
        <p:spPr>
          <a:xfrm>
            <a:off x="998101" y="6748105"/>
            <a:ext cx="6022062"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Identifies third-party API calls, webhook configurations, and external system touchpoints.</a:t>
            </a:r>
            <a:endParaRPr lang="en-US" sz="1400" dirty="0"/>
          </a:p>
        </p:txBody>
      </p:sp>
      <p:sp>
        <p:nvSpPr>
          <p:cNvPr id="14" name="Shape 11"/>
          <p:cNvSpPr/>
          <p:nvPr/>
        </p:nvSpPr>
        <p:spPr>
          <a:xfrm>
            <a:off x="7405926" y="6151483"/>
            <a:ext cx="6430685" cy="1381482"/>
          </a:xfrm>
          <a:prstGeom prst="roundRect">
            <a:avLst>
              <a:gd name="adj" fmla="val 5517"/>
            </a:avLst>
          </a:prstGeom>
          <a:solidFill>
            <a:srgbClr val="FFFFFF">
              <a:alpha val="95000"/>
            </a:srgbClr>
          </a:solidFill>
          <a:ln w="22860">
            <a:solidFill>
              <a:srgbClr val="C7C7D0"/>
            </a:solidFill>
            <a:prstDash val="solid"/>
          </a:ln>
        </p:spPr>
        <p:txBody>
          <a:bodyPr/>
          <a:lstStyle/>
          <a:p>
            <a:endParaRPr lang="en-IN"/>
          </a:p>
        </p:txBody>
      </p:sp>
      <p:sp>
        <p:nvSpPr>
          <p:cNvPr id="15" name="Text 12"/>
          <p:cNvSpPr/>
          <p:nvPr/>
        </p:nvSpPr>
        <p:spPr>
          <a:xfrm>
            <a:off x="7610237" y="635579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C3939"/>
                </a:solidFill>
                <a:latin typeface="Raleway" pitchFamily="34" charset="0"/>
                <a:ea typeface="Raleway" pitchFamily="34" charset="-122"/>
                <a:cs typeface="Raleway" pitchFamily="34" charset="-120"/>
              </a:rPr>
              <a:t>Cascading Effects</a:t>
            </a:r>
            <a:endParaRPr lang="en-US" sz="1750" dirty="0"/>
          </a:p>
        </p:txBody>
      </p:sp>
      <p:sp>
        <p:nvSpPr>
          <p:cNvPr id="16" name="Text 13"/>
          <p:cNvSpPr/>
          <p:nvPr/>
        </p:nvSpPr>
        <p:spPr>
          <a:xfrm>
            <a:off x="7610237" y="6748105"/>
            <a:ext cx="6022062" cy="580549"/>
          </a:xfrm>
          <a:prstGeom prst="rect">
            <a:avLst/>
          </a:prstGeom>
          <a:noFill/>
          <a:ln/>
        </p:spPr>
        <p:txBody>
          <a:bodyPr wrap="square" lIns="0" tIns="0" rIns="0" bIns="0" rtlCol="0" anchor="t"/>
          <a:lstStyle/>
          <a:p>
            <a:pPr marL="0" indent="0" algn="l">
              <a:lnSpc>
                <a:spcPts val="2250"/>
              </a:lnSpc>
              <a:buNone/>
            </a:pPr>
            <a:r>
              <a:rPr lang="en-US" sz="1400" dirty="0">
                <a:solidFill>
                  <a:srgbClr val="3C3939"/>
                </a:solidFill>
                <a:latin typeface="Roboto" pitchFamily="34" charset="0"/>
                <a:ea typeface="Roboto" pitchFamily="34" charset="-122"/>
                <a:cs typeface="Roboto" pitchFamily="34" charset="-120"/>
              </a:rPr>
              <a:t>Discovers multi-hop dependencies where changes propagate through multiple service layers.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0932" y="622697"/>
            <a:ext cx="7562136" cy="1271111"/>
          </a:xfrm>
          <a:prstGeom prst="rect">
            <a:avLst/>
          </a:prstGeom>
          <a:noFill/>
          <a:ln/>
        </p:spPr>
        <p:txBody>
          <a:bodyPr wrap="square" lIns="0" tIns="0" rIns="0" bIns="0" rtlCol="0" anchor="t"/>
          <a:lstStyle/>
          <a:p>
            <a:pPr marL="0" indent="0" algn="l">
              <a:lnSpc>
                <a:spcPts val="5000"/>
              </a:lnSpc>
              <a:buNone/>
            </a:pPr>
            <a:r>
              <a:rPr lang="en-US" sz="4000" dirty="0">
                <a:solidFill>
                  <a:srgbClr val="1B1B27"/>
                </a:solidFill>
                <a:latin typeface="Raleway" pitchFamily="34" charset="0"/>
                <a:ea typeface="Raleway" pitchFamily="34" charset="-122"/>
                <a:cs typeface="Raleway" pitchFamily="34" charset="-120"/>
              </a:rPr>
              <a:t>Feature Deep Dive: Developer Recommendations</a:t>
            </a:r>
            <a:endParaRPr lang="en-US" sz="4000" dirty="0"/>
          </a:p>
        </p:txBody>
      </p:sp>
      <p:sp>
        <p:nvSpPr>
          <p:cNvPr id="4" name="Shape 1"/>
          <p:cNvSpPr/>
          <p:nvPr/>
        </p:nvSpPr>
        <p:spPr>
          <a:xfrm>
            <a:off x="790932" y="2198846"/>
            <a:ext cx="3679388" cy="2162651"/>
          </a:xfrm>
          <a:prstGeom prst="roundRect">
            <a:avLst>
              <a:gd name="adj" fmla="val 3950"/>
            </a:avLst>
          </a:prstGeom>
          <a:solidFill>
            <a:srgbClr val="E1E1EA"/>
          </a:solidFill>
          <a:ln w="7620">
            <a:solidFill>
              <a:srgbClr val="C7C7D0"/>
            </a:solidFill>
            <a:prstDash val="solid"/>
          </a:ln>
        </p:spPr>
        <p:txBody>
          <a:bodyPr/>
          <a:lstStyle/>
          <a:p>
            <a:endParaRPr lang="en-IN"/>
          </a:p>
        </p:txBody>
      </p:sp>
      <p:sp>
        <p:nvSpPr>
          <p:cNvPr id="5" name="Text 2"/>
          <p:cNvSpPr/>
          <p:nvPr/>
        </p:nvSpPr>
        <p:spPr>
          <a:xfrm>
            <a:off x="1001911" y="2409825"/>
            <a:ext cx="3118604" cy="31765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Files &amp; Methods to Update</a:t>
            </a:r>
            <a:endParaRPr lang="en-US" sz="2000" dirty="0"/>
          </a:p>
        </p:txBody>
      </p:sp>
      <p:sp>
        <p:nvSpPr>
          <p:cNvPr id="6" name="Text 3"/>
          <p:cNvSpPr/>
          <p:nvPr/>
        </p:nvSpPr>
        <p:spPr>
          <a:xfrm>
            <a:off x="1001911" y="2849404"/>
            <a:ext cx="3257431" cy="13011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Provides specific file paths and method signatures that require modification based on the story requirements.</a:t>
            </a:r>
            <a:endParaRPr lang="en-US" sz="1600" dirty="0"/>
          </a:p>
        </p:txBody>
      </p:sp>
      <p:sp>
        <p:nvSpPr>
          <p:cNvPr id="7" name="Shape 4"/>
          <p:cNvSpPr/>
          <p:nvPr/>
        </p:nvSpPr>
        <p:spPr>
          <a:xfrm>
            <a:off x="4673679" y="2198846"/>
            <a:ext cx="3679388" cy="2162651"/>
          </a:xfrm>
          <a:prstGeom prst="roundRect">
            <a:avLst>
              <a:gd name="adj" fmla="val 3950"/>
            </a:avLst>
          </a:prstGeom>
          <a:solidFill>
            <a:srgbClr val="E1E1EA"/>
          </a:solidFill>
          <a:ln w="7620">
            <a:solidFill>
              <a:srgbClr val="C7C7D0"/>
            </a:solidFill>
            <a:prstDash val="solid"/>
          </a:ln>
        </p:spPr>
        <p:txBody>
          <a:bodyPr/>
          <a:lstStyle/>
          <a:p>
            <a:endParaRPr lang="en-IN"/>
          </a:p>
        </p:txBody>
      </p:sp>
      <p:sp>
        <p:nvSpPr>
          <p:cNvPr id="8" name="Text 5"/>
          <p:cNvSpPr/>
          <p:nvPr/>
        </p:nvSpPr>
        <p:spPr>
          <a:xfrm>
            <a:off x="4884658" y="2409825"/>
            <a:ext cx="2542342" cy="31765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Potential Side Effects</a:t>
            </a:r>
            <a:endParaRPr lang="en-US" sz="2000" dirty="0"/>
          </a:p>
        </p:txBody>
      </p:sp>
      <p:sp>
        <p:nvSpPr>
          <p:cNvPr id="9" name="Text 6"/>
          <p:cNvSpPr/>
          <p:nvPr/>
        </p:nvSpPr>
        <p:spPr>
          <a:xfrm>
            <a:off x="4884658" y="2849404"/>
            <a:ext cx="3257431" cy="13011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Highlights unintended consequences like breaking changes, performance impacts, or backward compatibility issues.</a:t>
            </a:r>
            <a:endParaRPr lang="en-US" sz="1600" dirty="0"/>
          </a:p>
        </p:txBody>
      </p:sp>
      <p:sp>
        <p:nvSpPr>
          <p:cNvPr id="10" name="Shape 7"/>
          <p:cNvSpPr/>
          <p:nvPr/>
        </p:nvSpPr>
        <p:spPr>
          <a:xfrm>
            <a:off x="790932" y="4564856"/>
            <a:ext cx="7562136" cy="1512094"/>
          </a:xfrm>
          <a:prstGeom prst="roundRect">
            <a:avLst>
              <a:gd name="adj" fmla="val 5649"/>
            </a:avLst>
          </a:prstGeom>
          <a:solidFill>
            <a:srgbClr val="E1E1EA"/>
          </a:solidFill>
          <a:ln w="7620">
            <a:solidFill>
              <a:srgbClr val="C7C7D0"/>
            </a:solidFill>
            <a:prstDash val="solid"/>
          </a:ln>
        </p:spPr>
        <p:txBody>
          <a:bodyPr/>
          <a:lstStyle/>
          <a:p>
            <a:endParaRPr lang="en-IN"/>
          </a:p>
        </p:txBody>
      </p:sp>
      <p:sp>
        <p:nvSpPr>
          <p:cNvPr id="11" name="Text 8"/>
          <p:cNvSpPr/>
          <p:nvPr/>
        </p:nvSpPr>
        <p:spPr>
          <a:xfrm>
            <a:off x="1001911" y="4775835"/>
            <a:ext cx="2542342" cy="317659"/>
          </a:xfrm>
          <a:prstGeom prst="rect">
            <a:avLst/>
          </a:prstGeom>
          <a:noFill/>
          <a:ln/>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Mitigation Steps</a:t>
            </a:r>
            <a:endParaRPr lang="en-US" sz="2000" dirty="0"/>
          </a:p>
        </p:txBody>
      </p:sp>
      <p:sp>
        <p:nvSpPr>
          <p:cNvPr id="12" name="Text 9"/>
          <p:cNvSpPr/>
          <p:nvPr/>
        </p:nvSpPr>
        <p:spPr>
          <a:xfrm>
            <a:off x="1001911" y="5215414"/>
            <a:ext cx="7140178" cy="650558"/>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Suggests concrete actions to prevent issues: feature flags, gradual rollouts, or compensating transactions.</a:t>
            </a:r>
            <a:endParaRPr lang="en-US" sz="1600" dirty="0"/>
          </a:p>
        </p:txBody>
      </p:sp>
      <p:sp>
        <p:nvSpPr>
          <p:cNvPr id="13" name="Text 10"/>
          <p:cNvSpPr/>
          <p:nvPr/>
        </p:nvSpPr>
        <p:spPr>
          <a:xfrm>
            <a:off x="790932" y="6305669"/>
            <a:ext cx="7562136" cy="1301115"/>
          </a:xfrm>
          <a:prstGeom prst="rect">
            <a:avLst/>
          </a:prstGeom>
          <a:noFill/>
          <a:ln/>
        </p:spPr>
        <p:txBody>
          <a:bodyPr wrap="square" lIns="0" tIns="0" rIns="0" bIns="0" rtlCol="0" anchor="t"/>
          <a:lstStyle/>
          <a:p>
            <a:pPr marL="0" indent="0" algn="l">
              <a:lnSpc>
                <a:spcPts val="2550"/>
              </a:lnSpc>
              <a:buNone/>
            </a:pPr>
            <a:r>
              <a:rPr lang="en-US" sz="1600" dirty="0">
                <a:solidFill>
                  <a:srgbClr val="3C3939"/>
                </a:solidFill>
                <a:latin typeface="Roboto" pitchFamily="34" charset="0"/>
                <a:ea typeface="Roboto" pitchFamily="34" charset="-122"/>
                <a:cs typeface="Roboto" pitchFamily="34" charset="-120"/>
              </a:rPr>
              <a:t>Instead of developers manually exploring the entire complex architecture, our tool automatically traces dependencies, evaluates API interactions, and generates an accurate impact report in seconds. This dramatically reduces uncertainty and improves delivery quality.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TotalTime>
  <Words>1519</Words>
  <Application>Microsoft Office PowerPoint</Application>
  <PresentationFormat>Custom</PresentationFormat>
  <Paragraphs>201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Raleway Light</vt:lpstr>
      <vt:lpstr>Roboto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Archana Murugan</cp:lastModifiedBy>
  <cp:revision>1</cp:revision>
  <dcterms:created xsi:type="dcterms:W3CDTF">2025-11-26T06:17:14Z</dcterms:created>
  <dcterms:modified xsi:type="dcterms:W3CDTF">2025-11-26T08:06:48Z</dcterms:modified>
</cp:coreProperties>
</file>